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9"/>
  </p:notesMasterIdLst>
  <p:handoutMasterIdLst>
    <p:handoutMasterId r:id="rId40"/>
  </p:handoutMasterIdLst>
  <p:sldIdLst>
    <p:sldId id="256" r:id="rId2"/>
    <p:sldId id="260" r:id="rId3"/>
    <p:sldId id="264" r:id="rId4"/>
    <p:sldId id="266" r:id="rId5"/>
    <p:sldId id="268" r:id="rId6"/>
    <p:sldId id="269" r:id="rId7"/>
    <p:sldId id="270" r:id="rId8"/>
    <p:sldId id="272" r:id="rId9"/>
    <p:sldId id="273" r:id="rId10"/>
    <p:sldId id="274" r:id="rId11"/>
    <p:sldId id="263" r:id="rId12"/>
    <p:sldId id="259" r:id="rId13"/>
    <p:sldId id="258" r:id="rId14"/>
    <p:sldId id="275" r:id="rId15"/>
    <p:sldId id="285" r:id="rId16"/>
    <p:sldId id="286" r:id="rId17"/>
    <p:sldId id="287" r:id="rId18"/>
    <p:sldId id="288" r:id="rId19"/>
    <p:sldId id="289" r:id="rId20"/>
    <p:sldId id="290" r:id="rId21"/>
    <p:sldId id="291" r:id="rId22"/>
    <p:sldId id="276" r:id="rId23"/>
    <p:sldId id="278" r:id="rId24"/>
    <p:sldId id="277" r:id="rId25"/>
    <p:sldId id="279" r:id="rId26"/>
    <p:sldId id="280" r:id="rId27"/>
    <p:sldId id="282" r:id="rId28"/>
    <p:sldId id="283" r:id="rId29"/>
    <p:sldId id="284" r:id="rId30"/>
    <p:sldId id="281" r:id="rId31"/>
    <p:sldId id="297" r:id="rId32"/>
    <p:sldId id="298" r:id="rId33"/>
    <p:sldId id="299" r:id="rId34"/>
    <p:sldId id="296" r:id="rId35"/>
    <p:sldId id="294" r:id="rId36"/>
    <p:sldId id="293" r:id="rId37"/>
    <p:sldId id="295"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75DD095-8CB2-1045-9A03-4ACC998C73CA}">
          <p14:sldIdLst>
            <p14:sldId id="256"/>
            <p14:sldId id="260"/>
          </p14:sldIdLst>
        </p14:section>
        <p14:section name="Untitled Section" id="{48922431-112E-834F-905A-0B047D5D17F1}">
          <p14:sldIdLst>
            <p14:sldId id="264"/>
            <p14:sldId id="266"/>
            <p14:sldId id="268"/>
            <p14:sldId id="269"/>
            <p14:sldId id="270"/>
            <p14:sldId id="272"/>
            <p14:sldId id="273"/>
            <p14:sldId id="274"/>
            <p14:sldId id="263"/>
            <p14:sldId id="259"/>
            <p14:sldId id="258"/>
            <p14:sldId id="275"/>
            <p14:sldId id="285"/>
            <p14:sldId id="286"/>
            <p14:sldId id="287"/>
            <p14:sldId id="288"/>
            <p14:sldId id="289"/>
            <p14:sldId id="290"/>
            <p14:sldId id="291"/>
            <p14:sldId id="276"/>
            <p14:sldId id="278"/>
            <p14:sldId id="277"/>
            <p14:sldId id="279"/>
            <p14:sldId id="280"/>
            <p14:sldId id="282"/>
            <p14:sldId id="283"/>
            <p14:sldId id="284"/>
            <p14:sldId id="281"/>
            <p14:sldId id="297"/>
            <p14:sldId id="298"/>
            <p14:sldId id="299"/>
            <p14:sldId id="296"/>
            <p14:sldId id="294"/>
            <p14:sldId id="293"/>
            <p14:sldId id="29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1348"/>
    <p:restoredTop sz="86418"/>
  </p:normalViewPr>
  <p:slideViewPr>
    <p:cSldViewPr snapToGrid="0" snapToObjects="1">
      <p:cViewPr varScale="1">
        <p:scale>
          <a:sx n="109" d="100"/>
          <a:sy n="109" d="100"/>
        </p:scale>
        <p:origin x="216" y="25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3D7A3D4-2CA2-1746-987F-4B3AFDF0D79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R"/>
          </a:p>
        </p:txBody>
      </p:sp>
      <p:sp>
        <p:nvSpPr>
          <p:cNvPr id="3" name="Date Placeholder 2">
            <a:extLst>
              <a:ext uri="{FF2B5EF4-FFF2-40B4-BE49-F238E27FC236}">
                <a16:creationId xmlns:a16="http://schemas.microsoft.com/office/drawing/2014/main" id="{0060B62A-3540-524C-BBCD-6AA05EEDB02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4C0C15-47B7-6B4E-BCB6-8AE64D103CBD}" type="datetimeFigureOut">
              <a:rPr lang="en-TR" smtClean="0"/>
              <a:t>24.07.2020</a:t>
            </a:fld>
            <a:endParaRPr lang="en-TR"/>
          </a:p>
        </p:txBody>
      </p:sp>
      <p:sp>
        <p:nvSpPr>
          <p:cNvPr id="4" name="Footer Placeholder 3">
            <a:extLst>
              <a:ext uri="{FF2B5EF4-FFF2-40B4-BE49-F238E27FC236}">
                <a16:creationId xmlns:a16="http://schemas.microsoft.com/office/drawing/2014/main" id="{21FF53A7-BA55-CF48-A9E4-8AA2E5AB964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TR"/>
          </a:p>
        </p:txBody>
      </p:sp>
      <p:sp>
        <p:nvSpPr>
          <p:cNvPr id="5" name="Slide Number Placeholder 4">
            <a:extLst>
              <a:ext uri="{FF2B5EF4-FFF2-40B4-BE49-F238E27FC236}">
                <a16:creationId xmlns:a16="http://schemas.microsoft.com/office/drawing/2014/main" id="{76CD12A7-FE56-0046-90E5-147A71592F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82C133-D46E-4940-AF8F-71D79EAF21B5}" type="slidenum">
              <a:rPr lang="en-TR" smtClean="0"/>
              <a:t>‹#›</a:t>
            </a:fld>
            <a:endParaRPr lang="en-TR"/>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2.tiff>
</file>

<file path=ppt/media/image3.tiff>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D61D06-6A6E-3648-A019-3F9F62B5E83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R"/>
          </a:p>
        </p:txBody>
      </p:sp>
      <p:sp>
        <p:nvSpPr>
          <p:cNvPr id="3" name="Date Placeholder 2">
            <a:extLst>
              <a:ext uri="{FF2B5EF4-FFF2-40B4-BE49-F238E27FC236}">
                <a16:creationId xmlns:a16="http://schemas.microsoft.com/office/drawing/2014/main" id="{C949D834-EECF-9B4B-A658-5A9A256E2D66}"/>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AC018A-7872-1246-B4E0-D8E35CE75709}" type="datetimeFigureOut">
              <a:rPr lang="en-TR" smtClean="0"/>
              <a:t>24.07.2020</a:t>
            </a:fld>
            <a:endParaRPr lang="en-TR"/>
          </a:p>
        </p:txBody>
      </p:sp>
      <p:sp>
        <p:nvSpPr>
          <p:cNvPr id="4" name="Slide Image Placeholder 3">
            <a:extLst>
              <a:ext uri="{FF2B5EF4-FFF2-40B4-BE49-F238E27FC236}">
                <a16:creationId xmlns:a16="http://schemas.microsoft.com/office/drawing/2014/main" id="{27AD7D11-2CE1-1042-A930-88DFCBA043E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R"/>
          </a:p>
        </p:txBody>
      </p:sp>
      <p:sp>
        <p:nvSpPr>
          <p:cNvPr id="5" name="Notes Placeholder 4">
            <a:extLst>
              <a:ext uri="{FF2B5EF4-FFF2-40B4-BE49-F238E27FC236}">
                <a16:creationId xmlns:a16="http://schemas.microsoft.com/office/drawing/2014/main" id="{C883AFFF-A58C-184A-904B-BACB0452B1AE}"/>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6" name="Footer Placeholder 5">
            <a:extLst>
              <a:ext uri="{FF2B5EF4-FFF2-40B4-BE49-F238E27FC236}">
                <a16:creationId xmlns:a16="http://schemas.microsoft.com/office/drawing/2014/main" id="{CA4877D7-CD92-3E44-9C22-38B43CF69465}"/>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R"/>
          </a:p>
        </p:txBody>
      </p:sp>
      <p:sp>
        <p:nvSpPr>
          <p:cNvPr id="7" name="Slide Number Placeholder 6">
            <a:extLst>
              <a:ext uri="{FF2B5EF4-FFF2-40B4-BE49-F238E27FC236}">
                <a16:creationId xmlns:a16="http://schemas.microsoft.com/office/drawing/2014/main" id="{E95791B3-47D7-3E46-8B1C-F36BCE98A570}"/>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F066E3-7EC6-1B43-B10E-F1A3BB4C719E}" type="slidenum">
              <a:rPr lang="en-TR" smtClean="0"/>
              <a:t>‹#›</a:t>
            </a:fld>
            <a:endParaRPr lang="en-T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developer.mozilla.org/tr/docs/Web/HTTP/Methods/HEAD" TargetMode="External"/><Relationship Id="rId7" Type="http://schemas.openxmlformats.org/officeDocument/2006/relationships/hyperlink" Target="https://developer.mozilla.org/tr/docs/Web/HTTP/Methods/PATCH"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developer.mozilla.org/tr/docs/Web/HTTP/Methods/TRACE" TargetMode="External"/><Relationship Id="rId5" Type="http://schemas.openxmlformats.org/officeDocument/2006/relationships/hyperlink" Target="https://developer.mozilla.org/tr/docs/Web/HTTP/Methods/OPTIONS" TargetMode="External"/><Relationship Id="rId4" Type="http://schemas.openxmlformats.org/officeDocument/2006/relationships/hyperlink" Target="https://developer.mozilla.org/tr/docs/Web/HTTP/Methods/CONNECT"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www.fastify.io/"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1</a:t>
            </a:fld>
            <a:endParaRPr lang="en-TR"/>
          </a:p>
        </p:txBody>
      </p:sp>
    </p:spTree>
    <p:extLst>
      <p:ext uri="{BB962C8B-B14F-4D97-AF65-F5344CB8AC3E}">
        <p14:creationId xmlns:p14="http://schemas.microsoft.com/office/powerpoint/2010/main" val="24689291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REST </a:t>
            </a:r>
            <a:r>
              <a:rPr lang="en-US" sz="1200" b="0" i="0" kern="1200" dirty="0" err="1">
                <a:solidFill>
                  <a:schemeClr val="tx1"/>
                </a:solidFill>
                <a:effectLst/>
                <a:latin typeface="+mn-lt"/>
                <a:ea typeface="+mn-ea"/>
                <a:cs typeface="+mn-cs"/>
              </a:rPr>
              <a:t>mimarisindeki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önemli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noktalardan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biride</a:t>
            </a:r>
            <a:r>
              <a:rPr lang="en-US" sz="1200" b="0" i="0" kern="1200" dirty="0">
                <a:solidFill>
                  <a:schemeClr val="tx1"/>
                </a:solidFill>
                <a:effectLst/>
                <a:latin typeface="+mn-lt"/>
                <a:ea typeface="+mn-ea"/>
                <a:cs typeface="+mn-cs"/>
              </a:rPr>
              <a:t> her HTTP </a:t>
            </a:r>
            <a:r>
              <a:rPr lang="en-US" sz="1200" b="0" i="0" kern="1200" dirty="0" err="1">
                <a:solidFill>
                  <a:schemeClr val="tx1"/>
                </a:solidFill>
                <a:effectLst/>
                <a:latin typeface="+mn-lt"/>
                <a:ea typeface="+mn-ea"/>
                <a:cs typeface="+mn-cs"/>
              </a:rPr>
              <a:t>request’inde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yapılması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istenilen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işlemin</a:t>
            </a:r>
            <a:r>
              <a:rPr lang="en-US" sz="1200" b="0" i="0" kern="1200" dirty="0">
                <a:solidFill>
                  <a:schemeClr val="tx1"/>
                </a:solidFill>
                <a:effectLst/>
                <a:latin typeface="+mn-lt"/>
                <a:ea typeface="+mn-ea"/>
                <a:cs typeface="+mn-cs"/>
              </a:rPr>
              <a:t> HTTP </a:t>
            </a:r>
            <a:r>
              <a:rPr lang="en-US" sz="1200" b="0" i="0" kern="1200" dirty="0" err="1">
                <a:solidFill>
                  <a:schemeClr val="tx1"/>
                </a:solidFill>
                <a:effectLst/>
                <a:latin typeface="+mn-lt"/>
                <a:ea typeface="+mn-ea"/>
                <a:cs typeface="+mn-cs"/>
              </a:rPr>
              <a:t>Method’larıyla</a:t>
            </a:r>
            <a:r>
              <a:rPr lang="en-US" sz="1200" b="0" i="0" kern="1200" dirty="0">
                <a:solidFill>
                  <a:schemeClr val="tx1"/>
                </a:solidFill>
                <a:effectLst/>
                <a:latin typeface="+mn-lt"/>
                <a:ea typeface="+mn-ea"/>
                <a:cs typeface="+mn-cs"/>
              </a:rPr>
              <a:t> (Verb) </a:t>
            </a:r>
            <a:r>
              <a:rPr lang="en-US" sz="1200" b="0" i="0" kern="1200" dirty="0" err="1">
                <a:solidFill>
                  <a:schemeClr val="tx1"/>
                </a:solidFill>
                <a:effectLst/>
                <a:latin typeface="+mn-lt"/>
                <a:ea typeface="+mn-ea"/>
                <a:cs typeface="+mn-cs"/>
              </a:rPr>
              <a:t>ifade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edilmesi</a:t>
            </a:r>
            <a:r>
              <a:rPr lang="en-US" sz="1200" b="0" i="0" kern="1200" dirty="0">
                <a:solidFill>
                  <a:schemeClr val="tx1"/>
                </a:solidFill>
                <a:effectLst/>
                <a:latin typeface="+mn-lt"/>
                <a:ea typeface="+mn-ea"/>
                <a:cs typeface="+mn-cs"/>
              </a:rPr>
              <a:t>. POST, PUT, DELETE ,GET </a:t>
            </a:r>
            <a:r>
              <a:rPr lang="en-US" sz="1200" b="0" i="0" kern="1200" dirty="0" err="1">
                <a:solidFill>
                  <a:schemeClr val="tx1"/>
                </a:solidFill>
                <a:effectLst/>
                <a:latin typeface="+mn-lt"/>
                <a:ea typeface="+mn-ea"/>
                <a:cs typeface="+mn-cs"/>
              </a:rPr>
              <a:t>gibi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Böylece</a:t>
            </a:r>
            <a:r>
              <a:rPr lang="en-US" sz="1200" b="0" i="0" kern="1200" dirty="0">
                <a:solidFill>
                  <a:schemeClr val="tx1"/>
                </a:solidFill>
                <a:effectLst/>
                <a:latin typeface="+mn-lt"/>
                <a:ea typeface="+mn-ea"/>
                <a:cs typeface="+mn-cs"/>
              </a:rPr>
              <a:t> proxy </a:t>
            </a:r>
            <a:r>
              <a:rPr lang="en-US" sz="1200" b="0" i="0" kern="1200" dirty="0" err="1">
                <a:solidFill>
                  <a:schemeClr val="tx1"/>
                </a:solidFill>
                <a:effectLst/>
                <a:latin typeface="+mn-lt"/>
                <a:ea typeface="+mn-ea"/>
                <a:cs typeface="+mn-cs"/>
              </a:rPr>
              <a:t>ihtiyacı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ortadan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kalkmış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oluyor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platform </a:t>
            </a:r>
            <a:r>
              <a:rPr lang="en-US" sz="1200" b="0" i="0" kern="1200" dirty="0" err="1">
                <a:solidFill>
                  <a:schemeClr val="tx1"/>
                </a:solidFill>
                <a:effectLst/>
                <a:latin typeface="+mn-lt"/>
                <a:ea typeface="+mn-ea"/>
                <a:cs typeface="+mn-cs"/>
              </a:rPr>
              <a:t>bağımsız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yapılar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kurmak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kolaylaşıyor</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Şuanki</a:t>
            </a:r>
            <a:r>
              <a:rPr lang="en-US" sz="1200" b="0" i="0" kern="1200" dirty="0">
                <a:solidFill>
                  <a:schemeClr val="tx1"/>
                </a:solidFill>
                <a:effectLst/>
                <a:latin typeface="+mn-lt"/>
                <a:ea typeface="+mn-ea"/>
                <a:cs typeface="+mn-cs"/>
              </a:rPr>
              <a:t> modern </a:t>
            </a:r>
            <a:r>
              <a:rPr lang="en-US" sz="1200" b="0" i="0" kern="1200" dirty="0" err="1">
                <a:solidFill>
                  <a:schemeClr val="tx1"/>
                </a:solidFill>
                <a:effectLst/>
                <a:latin typeface="+mn-lt"/>
                <a:ea typeface="+mn-ea"/>
                <a:cs typeface="+mn-cs"/>
              </a:rPr>
              <a:t>uygulamalarda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Method’ları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harfiyen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zorunluluk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olmasa</a:t>
            </a:r>
            <a:r>
              <a:rPr lang="en-US" sz="1200" b="0" i="0" kern="1200" dirty="0">
                <a:solidFill>
                  <a:schemeClr val="tx1"/>
                </a:solidFill>
                <a:effectLst/>
                <a:latin typeface="+mn-lt"/>
                <a:ea typeface="+mn-ea"/>
                <a:cs typeface="+mn-cs"/>
              </a:rPr>
              <a:t> da, </a:t>
            </a:r>
            <a:r>
              <a:rPr lang="en-US" sz="1200" b="0" i="0" kern="1200" dirty="0" err="1">
                <a:solidFill>
                  <a:schemeClr val="tx1"/>
                </a:solidFill>
                <a:effectLst/>
                <a:latin typeface="+mn-lt"/>
                <a:ea typeface="+mn-ea"/>
                <a:cs typeface="+mn-cs"/>
              </a:rPr>
              <a:t>standartlara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işlem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tutartlılığı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güvenliği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açısından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önemli</a:t>
            </a:r>
            <a:r>
              <a:rPr lang="en-US" sz="1200" b="0" i="0" kern="1200" dirty="0">
                <a:solidFill>
                  <a:schemeClr val="tx1"/>
                </a:solidFill>
                <a:effectLst/>
                <a:latin typeface="+mn-lt"/>
                <a:ea typeface="+mn-ea"/>
                <a:cs typeface="+mn-cs"/>
              </a:rPr>
              <a:t>.</a:t>
            </a:r>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14</a:t>
            </a:fld>
            <a:endParaRPr lang="en-TR"/>
          </a:p>
        </p:txBody>
      </p:sp>
    </p:spTree>
    <p:extLst>
      <p:ext uri="{BB962C8B-B14F-4D97-AF65-F5344CB8AC3E}">
        <p14:creationId xmlns:p14="http://schemas.microsoft.com/office/powerpoint/2010/main" val="417678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metodu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belirtilen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kaynağın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temsilini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ister</a:t>
            </a:r>
            <a:r>
              <a:rPr lang="en-US" sz="1200" b="0" i="0" kern="1200" dirty="0">
                <a:solidFill>
                  <a:schemeClr val="tx1"/>
                </a:solidFill>
                <a:effectLst/>
                <a:latin typeface="+mn-lt"/>
                <a:ea typeface="+mn-ea"/>
                <a:cs typeface="+mn-cs"/>
              </a:rPr>
              <a:t>. </a:t>
            </a:r>
            <a:r>
              <a:rPr lang="en-US" dirty="0"/>
              <a:t>GET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istekler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yalnızca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almalıdır</a:t>
            </a:r>
            <a:r>
              <a:rPr lang="en-US" sz="1200" b="0" i="0" kern="1200" dirty="0">
                <a:solidFill>
                  <a:schemeClr val="tx1"/>
                </a:solidFill>
                <a:effectLst/>
                <a:latin typeface="+mn-lt"/>
                <a:ea typeface="+mn-ea"/>
                <a:cs typeface="+mn-cs"/>
              </a:rPr>
              <a:t>.</a:t>
            </a:r>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15</a:t>
            </a:fld>
            <a:endParaRPr lang="en-TR"/>
          </a:p>
        </p:txBody>
      </p:sp>
    </p:spTree>
    <p:extLst>
      <p:ext uri="{BB962C8B-B14F-4D97-AF65-F5344CB8AC3E}">
        <p14:creationId xmlns:p14="http://schemas.microsoft.com/office/powerpoint/2010/main" val="3474106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metodu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belirtilen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kaynağa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varlık</a:t>
            </a:r>
            <a:r>
              <a:rPr lang="en-US" sz="1200" b="0" i="0" kern="1200" dirty="0">
                <a:solidFill>
                  <a:schemeClr val="tx1"/>
                </a:solidFill>
                <a:effectLst/>
                <a:latin typeface="+mn-lt"/>
                <a:ea typeface="+mn-ea"/>
                <a:cs typeface="+mn-cs"/>
              </a:rPr>
              <a:t> (entity) </a:t>
            </a:r>
            <a:r>
              <a:rPr lang="en-US" sz="1200" b="0" i="0" kern="1200" dirty="0" err="1">
                <a:solidFill>
                  <a:schemeClr val="tx1"/>
                </a:solidFill>
                <a:effectLst/>
                <a:latin typeface="+mn-lt"/>
                <a:ea typeface="+mn-ea"/>
                <a:cs typeface="+mn-cs"/>
              </a:rPr>
              <a:t>göndermek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kullanılır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a:t>
            </a:r>
            <a:r>
              <a:rPr lang="en-US" sz="1200" b="0" i="0" kern="1200" dirty="0">
                <a:solidFill>
                  <a:schemeClr val="tx1"/>
                </a:solidFill>
                <a:effectLst/>
                <a:latin typeface="+mn-lt"/>
                <a:ea typeface="+mn-ea"/>
                <a:cs typeface="+mn-cs"/>
              </a:rPr>
              <a:t> da </a:t>
            </a:r>
            <a:r>
              <a:rPr lang="en-US" sz="1200" b="0" i="0" kern="1200" dirty="0" err="1">
                <a:solidFill>
                  <a:schemeClr val="tx1"/>
                </a:solidFill>
                <a:effectLst/>
                <a:latin typeface="+mn-lt"/>
                <a:ea typeface="+mn-ea"/>
                <a:cs typeface="+mn-cs"/>
              </a:rPr>
              <a:t>genellikle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sunucuda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durum </a:t>
            </a:r>
            <a:r>
              <a:rPr lang="en-US" sz="1200" b="0" i="0" kern="1200" dirty="0" err="1">
                <a:solidFill>
                  <a:schemeClr val="tx1"/>
                </a:solidFill>
                <a:effectLst/>
                <a:latin typeface="+mn-lt"/>
                <a:ea typeface="+mn-ea"/>
                <a:cs typeface="+mn-cs"/>
              </a:rPr>
              <a:t>değişikliği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a:t>
            </a:r>
            <a:r>
              <a:rPr lang="en-US" sz="1200" b="0" i="0" kern="1200" dirty="0">
                <a:solidFill>
                  <a:schemeClr val="tx1"/>
                </a:solidFill>
                <a:effectLst/>
                <a:latin typeface="+mn-lt"/>
                <a:ea typeface="+mn-ea"/>
                <a:cs typeface="+mn-cs"/>
              </a:rPr>
              <a:t> da </a:t>
            </a:r>
            <a:r>
              <a:rPr lang="en-US" sz="1200" b="0" i="0" kern="1200" dirty="0" err="1">
                <a:solidFill>
                  <a:schemeClr val="tx1"/>
                </a:solidFill>
                <a:effectLst/>
                <a:latin typeface="+mn-lt"/>
                <a:ea typeface="+mn-ea"/>
                <a:cs typeface="+mn-cs"/>
              </a:rPr>
              <a:t>yan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etkilere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neden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olur</a:t>
            </a:r>
            <a:r>
              <a:rPr lang="en-US" sz="1200" b="0" i="0" kern="1200" dirty="0">
                <a:solidFill>
                  <a:schemeClr val="tx1"/>
                </a:solidFill>
                <a:effectLst/>
                <a:latin typeface="+mn-lt"/>
                <a:ea typeface="+mn-ea"/>
                <a:cs typeface="+mn-cs"/>
              </a:rPr>
              <a:t>.</a:t>
            </a:r>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17</a:t>
            </a:fld>
            <a:endParaRPr lang="en-TR"/>
          </a:p>
        </p:txBody>
      </p:sp>
    </p:spTree>
    <p:extLst>
      <p:ext uri="{BB962C8B-B14F-4D97-AF65-F5344CB8AC3E}">
        <p14:creationId xmlns:p14="http://schemas.microsoft.com/office/powerpoint/2010/main" val="13338091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metodu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hedefte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bulunan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kaynağın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tüm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geçerli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temsillerinin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yerine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yükünü</a:t>
            </a:r>
            <a:r>
              <a:rPr lang="en-US" sz="1200" b="0" i="0" kern="1200" dirty="0">
                <a:solidFill>
                  <a:schemeClr val="tx1"/>
                </a:solidFill>
                <a:effectLst/>
                <a:latin typeface="+mn-lt"/>
                <a:ea typeface="+mn-ea"/>
                <a:cs typeface="+mn-cs"/>
              </a:rPr>
              <a:t> (request payload) </a:t>
            </a:r>
            <a:r>
              <a:rPr lang="en-US" sz="1200" b="0" i="0" kern="1200" dirty="0" err="1">
                <a:solidFill>
                  <a:schemeClr val="tx1"/>
                </a:solidFill>
                <a:effectLst/>
                <a:latin typeface="+mn-lt"/>
                <a:ea typeface="+mn-ea"/>
                <a:cs typeface="+mn-cs"/>
              </a:rPr>
              <a:t>koyar</a:t>
            </a:r>
            <a:r>
              <a:rPr lang="en-US" sz="1200" b="0" i="0" kern="1200" dirty="0">
                <a:solidFill>
                  <a:schemeClr val="tx1"/>
                </a:solidFill>
                <a:effectLst/>
                <a:latin typeface="+mn-lt"/>
                <a:ea typeface="+mn-ea"/>
                <a:cs typeface="+mn-cs"/>
              </a:rPr>
              <a:t>.</a:t>
            </a:r>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19</a:t>
            </a:fld>
            <a:endParaRPr lang="en-TR"/>
          </a:p>
        </p:txBody>
      </p:sp>
    </p:spTree>
    <p:extLst>
      <p:ext uri="{BB962C8B-B14F-4D97-AF65-F5344CB8AC3E}">
        <p14:creationId xmlns:p14="http://schemas.microsoft.com/office/powerpoint/2010/main" val="4102975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DELETE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metodu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belirtilen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kaynağı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siler</a:t>
            </a:r>
            <a:r>
              <a:rPr lang="en-US" sz="1200" b="0" i="0" kern="1200" dirty="0">
                <a:solidFill>
                  <a:schemeClr val="tx1"/>
                </a:solidFill>
                <a:effectLst/>
                <a:latin typeface="+mn-lt"/>
                <a:ea typeface="+mn-ea"/>
                <a:cs typeface="+mn-cs"/>
              </a:rPr>
              <a:t>.</a:t>
            </a:r>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20</a:t>
            </a:fld>
            <a:endParaRPr lang="en-TR"/>
          </a:p>
        </p:txBody>
      </p:sp>
    </p:spTree>
    <p:extLst>
      <p:ext uri="{BB962C8B-B14F-4D97-AF65-F5344CB8AC3E}">
        <p14:creationId xmlns:p14="http://schemas.microsoft.com/office/powerpoint/2010/main" val="23447111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a:solidFill>
                  <a:schemeClr val="tx1"/>
                </a:solidFill>
                <a:effectLst/>
                <a:latin typeface="+mn-lt"/>
                <a:ea typeface="+mn-ea"/>
                <a:cs typeface="+mn-cs"/>
                <a:hlinkClick r:id="rId3"/>
              </a:rPr>
              <a:t>HEAD</a:t>
            </a:r>
            <a:r>
              <a:rPr lang="en-US" dirty="0"/>
              <a:t>HEAD </a:t>
            </a:r>
            <a:r>
              <a:rPr lang="en-US" dirty="0" err="1">
                <a:effectLst/>
              </a:rPr>
              <a:t>metodu</a:t>
            </a:r>
            <a:r>
              <a:rPr lang="en-US" dirty="0">
                <a:effectLst/>
              </a:rPr>
              <a:t> </a:t>
            </a:r>
            <a:r>
              <a:rPr lang="en-US" dirty="0"/>
              <a:t>GET </a:t>
            </a:r>
            <a:r>
              <a:rPr lang="en-US" dirty="0" err="1">
                <a:effectLst/>
              </a:rPr>
              <a:t>isteği</a:t>
            </a:r>
            <a:r>
              <a:rPr lang="en-US" dirty="0">
                <a:effectLst/>
              </a:rPr>
              <a:t> </a:t>
            </a:r>
            <a:r>
              <a:rPr lang="en-US" dirty="0" err="1">
                <a:effectLst/>
              </a:rPr>
              <a:t>ile</a:t>
            </a:r>
            <a:r>
              <a:rPr lang="en-US" dirty="0">
                <a:effectLst/>
              </a:rPr>
              <a:t> </a:t>
            </a:r>
            <a:r>
              <a:rPr lang="en-US" dirty="0" err="1">
                <a:effectLst/>
              </a:rPr>
              <a:t>tamamen</a:t>
            </a:r>
            <a:r>
              <a:rPr lang="en-US" dirty="0">
                <a:effectLst/>
              </a:rPr>
              <a:t> </a:t>
            </a:r>
            <a:r>
              <a:rPr lang="en-US" dirty="0" err="1">
                <a:effectLst/>
              </a:rPr>
              <a:t>aynı</a:t>
            </a:r>
            <a:r>
              <a:rPr lang="en-US" dirty="0">
                <a:effectLst/>
              </a:rPr>
              <a:t> </a:t>
            </a:r>
            <a:r>
              <a:rPr lang="en-US" dirty="0" err="1">
                <a:effectLst/>
              </a:rPr>
              <a:t>olan</a:t>
            </a:r>
            <a:r>
              <a:rPr lang="en-US" dirty="0">
                <a:effectLst/>
              </a:rPr>
              <a:t> </a:t>
            </a:r>
            <a:r>
              <a:rPr lang="en-US" dirty="0" err="1">
                <a:effectLst/>
              </a:rPr>
              <a:t>sadece</a:t>
            </a:r>
            <a:r>
              <a:rPr lang="en-US" dirty="0">
                <a:effectLst/>
              </a:rPr>
              <a:t> </a:t>
            </a:r>
            <a:r>
              <a:rPr lang="en-US" dirty="0" err="1">
                <a:effectLst/>
              </a:rPr>
              <a:t>gövdesi</a:t>
            </a:r>
            <a:r>
              <a:rPr lang="en-US" dirty="0">
                <a:effectLst/>
              </a:rPr>
              <a:t> </a:t>
            </a:r>
            <a:r>
              <a:rPr lang="en-US" dirty="0" err="1">
                <a:effectLst/>
              </a:rPr>
              <a:t>olmayan</a:t>
            </a:r>
            <a:r>
              <a:rPr lang="en-US" dirty="0">
                <a:effectLst/>
              </a:rPr>
              <a:t> </a:t>
            </a:r>
            <a:r>
              <a:rPr lang="en-US" dirty="0" err="1">
                <a:effectLst/>
              </a:rPr>
              <a:t>bir</a:t>
            </a:r>
            <a:r>
              <a:rPr lang="en-US" dirty="0">
                <a:effectLst/>
              </a:rPr>
              <a:t> </a:t>
            </a:r>
            <a:r>
              <a:rPr lang="en-US" dirty="0" err="1">
                <a:effectLst/>
              </a:rPr>
              <a:t>yanıt</a:t>
            </a:r>
            <a:r>
              <a:rPr lang="en-US" dirty="0">
                <a:effectLst/>
              </a:rPr>
              <a:t> </a:t>
            </a:r>
            <a:r>
              <a:rPr lang="en-US" dirty="0" err="1">
                <a:effectLst/>
              </a:rPr>
              <a:t>ister</a:t>
            </a:r>
            <a:r>
              <a:rPr lang="en-US" dirty="0">
                <a:effectLst/>
              </a:rPr>
              <a:t>.</a:t>
            </a:r>
            <a:endParaRPr lang="en-US" sz="1200" u="none" strike="noStrike" kern="1200" dirty="0">
              <a:solidFill>
                <a:schemeClr val="tx1"/>
              </a:solidFill>
              <a:effectLst/>
              <a:latin typeface="+mn-lt"/>
              <a:ea typeface="+mn-ea"/>
              <a:cs typeface="+mn-cs"/>
              <a:hlinkClick r:id="rId4"/>
            </a:endParaRPr>
          </a:p>
          <a:p>
            <a:r>
              <a:rPr lang="en-US" sz="1200" u="none" strike="noStrike" kern="1200" dirty="0">
                <a:solidFill>
                  <a:schemeClr val="tx1"/>
                </a:solidFill>
                <a:effectLst/>
                <a:latin typeface="+mn-lt"/>
                <a:ea typeface="+mn-ea"/>
                <a:cs typeface="+mn-cs"/>
                <a:hlinkClick r:id="rId4"/>
              </a:rPr>
              <a:t>CONNECT</a:t>
            </a:r>
            <a:r>
              <a:rPr lang="en-US" dirty="0">
                <a:effectLst/>
              </a:rPr>
              <a:t>CONNECT </a:t>
            </a:r>
            <a:r>
              <a:rPr lang="en-US" dirty="0" err="1">
                <a:effectLst/>
              </a:rPr>
              <a:t>metodu</a:t>
            </a:r>
            <a:r>
              <a:rPr lang="en-US" dirty="0">
                <a:effectLst/>
              </a:rPr>
              <a:t> </a:t>
            </a:r>
            <a:r>
              <a:rPr lang="en-US" dirty="0" err="1">
                <a:effectLst/>
              </a:rPr>
              <a:t>hedefteki</a:t>
            </a:r>
            <a:r>
              <a:rPr lang="en-US" dirty="0">
                <a:effectLst/>
              </a:rPr>
              <a:t> </a:t>
            </a:r>
            <a:r>
              <a:rPr lang="en-US" dirty="0" err="1">
                <a:effectLst/>
              </a:rPr>
              <a:t>kaynak</a:t>
            </a:r>
            <a:r>
              <a:rPr lang="en-US" dirty="0">
                <a:effectLst/>
              </a:rPr>
              <a:t> </a:t>
            </a:r>
            <a:r>
              <a:rPr lang="en-US" dirty="0" err="1">
                <a:effectLst/>
              </a:rPr>
              <a:t>tarafından</a:t>
            </a:r>
            <a:r>
              <a:rPr lang="en-US" dirty="0">
                <a:effectLst/>
              </a:rPr>
              <a:t> </a:t>
            </a:r>
            <a:r>
              <a:rPr lang="en-US" dirty="0" err="1">
                <a:effectLst/>
              </a:rPr>
              <a:t>tanımlanan</a:t>
            </a:r>
            <a:r>
              <a:rPr lang="en-US" dirty="0">
                <a:effectLst/>
              </a:rPr>
              <a:t> </a:t>
            </a:r>
            <a:r>
              <a:rPr lang="en-US" dirty="0" err="1">
                <a:effectLst/>
              </a:rPr>
              <a:t>sunucuya</a:t>
            </a:r>
            <a:r>
              <a:rPr lang="en-US" dirty="0">
                <a:effectLst/>
              </a:rPr>
              <a:t> </a:t>
            </a:r>
            <a:r>
              <a:rPr lang="en-US" dirty="0" err="1">
                <a:effectLst/>
              </a:rPr>
              <a:t>bir</a:t>
            </a:r>
            <a:r>
              <a:rPr lang="en-US" dirty="0">
                <a:effectLst/>
              </a:rPr>
              <a:t> </a:t>
            </a:r>
            <a:r>
              <a:rPr lang="en-US" dirty="0" err="1">
                <a:effectLst/>
              </a:rPr>
              <a:t>tünel</a:t>
            </a:r>
            <a:r>
              <a:rPr lang="en-US" dirty="0">
                <a:effectLst/>
              </a:rPr>
              <a:t> </a:t>
            </a:r>
            <a:r>
              <a:rPr lang="en-US" dirty="0" err="1">
                <a:effectLst/>
              </a:rPr>
              <a:t>oluşturur</a:t>
            </a:r>
            <a:r>
              <a:rPr lang="en-US" dirty="0">
                <a:effectLst/>
              </a:rPr>
              <a:t>.</a:t>
            </a:r>
          </a:p>
          <a:p>
            <a:r>
              <a:rPr lang="en-US" sz="1200" u="none" strike="noStrike" kern="1200" dirty="0">
                <a:solidFill>
                  <a:schemeClr val="tx1"/>
                </a:solidFill>
                <a:effectLst/>
                <a:latin typeface="+mn-lt"/>
                <a:ea typeface="+mn-ea"/>
                <a:cs typeface="+mn-cs"/>
                <a:hlinkClick r:id="rId5"/>
              </a:rPr>
              <a:t>OPTIONS</a:t>
            </a:r>
            <a:r>
              <a:rPr lang="en-US" dirty="0"/>
              <a:t>OPTIONS </a:t>
            </a:r>
            <a:r>
              <a:rPr lang="en-US" dirty="0" err="1"/>
              <a:t>metodu</a:t>
            </a:r>
            <a:r>
              <a:rPr lang="en-US" dirty="0"/>
              <a:t> </a:t>
            </a:r>
            <a:r>
              <a:rPr lang="en-US" dirty="0" err="1">
                <a:effectLst/>
              </a:rPr>
              <a:t>hedefteki</a:t>
            </a:r>
            <a:r>
              <a:rPr lang="en-US" dirty="0">
                <a:effectLst/>
              </a:rPr>
              <a:t> </a:t>
            </a:r>
            <a:r>
              <a:rPr lang="en-US" dirty="0" err="1">
                <a:effectLst/>
              </a:rPr>
              <a:t>kaynağın</a:t>
            </a:r>
            <a:r>
              <a:rPr lang="en-US" dirty="0">
                <a:effectLst/>
              </a:rPr>
              <a:t> </a:t>
            </a:r>
            <a:r>
              <a:rPr lang="en-US" dirty="0" err="1">
                <a:effectLst/>
              </a:rPr>
              <a:t>iletişim</a:t>
            </a:r>
            <a:r>
              <a:rPr lang="en-US" dirty="0">
                <a:effectLst/>
              </a:rPr>
              <a:t> </a:t>
            </a:r>
            <a:r>
              <a:rPr lang="en-US" dirty="0" err="1">
                <a:effectLst/>
              </a:rPr>
              <a:t>seçeneklerini</a:t>
            </a:r>
            <a:r>
              <a:rPr lang="en-US" dirty="0">
                <a:effectLst/>
              </a:rPr>
              <a:t> </a:t>
            </a:r>
            <a:r>
              <a:rPr lang="en-US" dirty="0" err="1">
                <a:effectLst/>
              </a:rPr>
              <a:t>tanımlamak</a:t>
            </a:r>
            <a:r>
              <a:rPr lang="en-US" dirty="0">
                <a:effectLst/>
              </a:rPr>
              <a:t> </a:t>
            </a:r>
            <a:r>
              <a:rPr lang="en-US" dirty="0" err="1">
                <a:effectLst/>
              </a:rPr>
              <a:t>için</a:t>
            </a:r>
            <a:r>
              <a:rPr lang="en-US" dirty="0">
                <a:effectLst/>
              </a:rPr>
              <a:t> </a:t>
            </a:r>
            <a:r>
              <a:rPr lang="en-US" dirty="0" err="1">
                <a:effectLst/>
              </a:rPr>
              <a:t>kullanılır.</a:t>
            </a:r>
            <a:r>
              <a:rPr lang="en-US" sz="1200" u="none" strike="noStrike" kern="1200" dirty="0" err="1">
                <a:solidFill>
                  <a:schemeClr val="tx1"/>
                </a:solidFill>
                <a:effectLst/>
                <a:latin typeface="+mn-lt"/>
                <a:ea typeface="+mn-ea"/>
                <a:cs typeface="+mn-cs"/>
                <a:hlinkClick r:id="rId6"/>
              </a:rPr>
              <a:t>TRACE</a:t>
            </a:r>
            <a:r>
              <a:rPr lang="en-US" dirty="0" err="1">
                <a:effectLst/>
              </a:rPr>
              <a:t>TRACE</a:t>
            </a:r>
            <a:r>
              <a:rPr lang="en-US" dirty="0">
                <a:effectLst/>
              </a:rPr>
              <a:t> </a:t>
            </a:r>
            <a:r>
              <a:rPr lang="en-US" dirty="0" err="1">
                <a:effectLst/>
              </a:rPr>
              <a:t>metodu</a:t>
            </a:r>
            <a:r>
              <a:rPr lang="en-US" dirty="0">
                <a:effectLst/>
              </a:rPr>
              <a:t> </a:t>
            </a:r>
            <a:r>
              <a:rPr lang="en-US" dirty="0" err="1">
                <a:effectLst/>
              </a:rPr>
              <a:t>hedefteki</a:t>
            </a:r>
            <a:r>
              <a:rPr lang="en-US" dirty="0">
                <a:effectLst/>
              </a:rPr>
              <a:t> </a:t>
            </a:r>
            <a:r>
              <a:rPr lang="en-US" dirty="0" err="1">
                <a:effectLst/>
              </a:rPr>
              <a:t>kaynağa</a:t>
            </a:r>
            <a:r>
              <a:rPr lang="en-US" dirty="0">
                <a:effectLst/>
              </a:rPr>
              <a:t> </a:t>
            </a:r>
            <a:r>
              <a:rPr lang="en-US" dirty="0" err="1">
                <a:effectLst/>
              </a:rPr>
              <a:t>giden</a:t>
            </a:r>
            <a:r>
              <a:rPr lang="en-US" dirty="0">
                <a:effectLst/>
              </a:rPr>
              <a:t> </a:t>
            </a:r>
            <a:r>
              <a:rPr lang="en-US" dirty="0" err="1">
                <a:effectLst/>
              </a:rPr>
              <a:t>yol</a:t>
            </a:r>
            <a:r>
              <a:rPr lang="en-US" dirty="0">
                <a:effectLst/>
              </a:rPr>
              <a:t> </a:t>
            </a:r>
            <a:r>
              <a:rPr lang="en-US" dirty="0" err="1">
                <a:effectLst/>
              </a:rPr>
              <a:t>boyunca</a:t>
            </a:r>
            <a:r>
              <a:rPr lang="en-US" dirty="0">
                <a:effectLst/>
              </a:rPr>
              <a:t> </a:t>
            </a:r>
            <a:r>
              <a:rPr lang="en-US" dirty="0" err="1">
                <a:effectLst/>
              </a:rPr>
              <a:t>bir</a:t>
            </a:r>
            <a:r>
              <a:rPr lang="en-US" dirty="0">
                <a:effectLst/>
              </a:rPr>
              <a:t> </a:t>
            </a:r>
            <a:r>
              <a:rPr lang="en-US" dirty="0" err="1">
                <a:effectLst/>
              </a:rPr>
              <a:t>mesaj</a:t>
            </a:r>
            <a:r>
              <a:rPr lang="en-US" dirty="0">
                <a:effectLst/>
              </a:rPr>
              <a:t> loop-back </a:t>
            </a:r>
            <a:r>
              <a:rPr lang="en-US" dirty="0" err="1">
                <a:effectLst/>
              </a:rPr>
              <a:t>testi</a:t>
            </a:r>
            <a:r>
              <a:rPr lang="en-US" dirty="0">
                <a:effectLst/>
              </a:rPr>
              <a:t> </a:t>
            </a:r>
            <a:r>
              <a:rPr lang="en-US" dirty="0" err="1">
                <a:effectLst/>
              </a:rPr>
              <a:t>gerçekleştirir</a:t>
            </a:r>
            <a:r>
              <a:rPr lang="en-US" dirty="0">
                <a:effectLst/>
              </a:rPr>
              <a:t>.</a:t>
            </a:r>
          </a:p>
          <a:p>
            <a:r>
              <a:rPr lang="en-US" sz="1200" u="none" strike="noStrike" kern="1200" dirty="0">
                <a:solidFill>
                  <a:schemeClr val="tx1"/>
                </a:solidFill>
                <a:effectLst/>
                <a:latin typeface="+mn-lt"/>
                <a:ea typeface="+mn-ea"/>
                <a:cs typeface="+mn-cs"/>
                <a:hlinkClick r:id="rId7"/>
              </a:rPr>
              <a:t>PATCH</a:t>
            </a:r>
            <a:r>
              <a:rPr lang="en-US" dirty="0"/>
              <a:t>PATCH </a:t>
            </a:r>
            <a:r>
              <a:rPr lang="en-US" dirty="0" err="1"/>
              <a:t>metodu</a:t>
            </a:r>
            <a:r>
              <a:rPr lang="en-US" dirty="0"/>
              <a:t> </a:t>
            </a:r>
            <a:r>
              <a:rPr lang="en-US" dirty="0" err="1">
                <a:effectLst/>
              </a:rPr>
              <a:t>bir</a:t>
            </a:r>
            <a:r>
              <a:rPr lang="en-US" dirty="0">
                <a:effectLst/>
              </a:rPr>
              <a:t> </a:t>
            </a:r>
            <a:r>
              <a:rPr lang="en-US" dirty="0" err="1">
                <a:effectLst/>
              </a:rPr>
              <a:t>kaynağa</a:t>
            </a:r>
            <a:r>
              <a:rPr lang="en-US" dirty="0">
                <a:effectLst/>
              </a:rPr>
              <a:t> </a:t>
            </a:r>
            <a:r>
              <a:rPr lang="en-US" dirty="0" err="1">
                <a:effectLst/>
              </a:rPr>
              <a:t>kısmi</a:t>
            </a:r>
            <a:r>
              <a:rPr lang="en-US" dirty="0">
                <a:effectLst/>
              </a:rPr>
              <a:t> </a:t>
            </a:r>
            <a:r>
              <a:rPr lang="en-US" dirty="0" err="1">
                <a:effectLst/>
              </a:rPr>
              <a:t>değişiklikler</a:t>
            </a:r>
            <a:r>
              <a:rPr lang="en-US" dirty="0">
                <a:effectLst/>
              </a:rPr>
              <a:t> </a:t>
            </a:r>
            <a:r>
              <a:rPr lang="en-US" dirty="0" err="1">
                <a:effectLst/>
              </a:rPr>
              <a:t>uygulamak</a:t>
            </a:r>
            <a:r>
              <a:rPr lang="en-US" dirty="0">
                <a:effectLst/>
              </a:rPr>
              <a:t> </a:t>
            </a:r>
            <a:r>
              <a:rPr lang="en-US" dirty="0" err="1">
                <a:effectLst/>
              </a:rPr>
              <a:t>için</a:t>
            </a:r>
            <a:r>
              <a:rPr lang="en-US" dirty="0">
                <a:effectLst/>
              </a:rPr>
              <a:t> </a:t>
            </a:r>
            <a:r>
              <a:rPr lang="en-US" dirty="0" err="1">
                <a:effectLst/>
              </a:rPr>
              <a:t>kullanılır</a:t>
            </a:r>
            <a:r>
              <a:rPr lang="en-US" dirty="0">
                <a:effectLst/>
              </a:rPr>
              <a:t>.</a:t>
            </a:r>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21</a:t>
            </a:fld>
            <a:endParaRPr lang="en-TR"/>
          </a:p>
        </p:txBody>
      </p:sp>
    </p:spTree>
    <p:extLst>
      <p:ext uri="{BB962C8B-B14F-4D97-AF65-F5344CB8AC3E}">
        <p14:creationId xmlns:p14="http://schemas.microsoft.com/office/powerpoint/2010/main" val="15902031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Clint-Server </a:t>
            </a:r>
            <a:r>
              <a:rPr lang="en-US" sz="1200" b="1" i="0" kern="1200" dirty="0" err="1">
                <a:solidFill>
                  <a:schemeClr val="tx1"/>
                </a:solidFill>
                <a:effectLst/>
                <a:latin typeface="+mn-lt"/>
                <a:ea typeface="+mn-ea"/>
                <a:cs typeface="+mn-cs"/>
              </a:rPr>
              <a:t>Mimarisi</a:t>
            </a:r>
            <a:r>
              <a:rPr lang="en-US" sz="1200" b="1" i="0" kern="1200" dirty="0">
                <a:solidFill>
                  <a:schemeClr val="tx1"/>
                </a:solidFill>
                <a:effectLst/>
                <a:latin typeface="+mn-lt"/>
                <a:ea typeface="+mn-ea"/>
                <a:cs typeface="+mn-cs"/>
              </a:rPr>
              <a:t> : </a:t>
            </a:r>
            <a:r>
              <a:rPr lang="en-US" sz="1200" b="0" i="0" kern="1200" dirty="0" err="1">
                <a:solidFill>
                  <a:schemeClr val="tx1"/>
                </a:solidFill>
                <a:effectLst/>
                <a:latin typeface="+mn-lt"/>
                <a:ea typeface="+mn-ea"/>
                <a:cs typeface="+mn-cs"/>
              </a:rPr>
              <a:t>Burada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anlatılmak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istenilen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aslında</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Separation of Concerns </a:t>
            </a:r>
            <a:r>
              <a:rPr lang="en-US" sz="1200" b="0" i="0" kern="1200" dirty="0" err="1">
                <a:solidFill>
                  <a:schemeClr val="tx1"/>
                </a:solidFill>
                <a:effectLst/>
                <a:latin typeface="+mn-lt"/>
                <a:ea typeface="+mn-ea"/>
                <a:cs typeface="+mn-cs"/>
              </a:rPr>
              <a:t>prensibi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Client’ın</a:t>
            </a:r>
            <a:r>
              <a:rPr lang="en-US" sz="1200" b="0" i="0" kern="1200" dirty="0">
                <a:solidFill>
                  <a:schemeClr val="tx1"/>
                </a:solidFill>
                <a:effectLst/>
                <a:latin typeface="+mn-lt"/>
                <a:ea typeface="+mn-ea"/>
                <a:cs typeface="+mn-cs"/>
              </a:rPr>
              <a:t> Server </a:t>
            </a:r>
            <a:r>
              <a:rPr lang="en-US" sz="1200" b="0" i="0" kern="1200" dirty="0" err="1">
                <a:solidFill>
                  <a:schemeClr val="tx1"/>
                </a:solidFill>
                <a:effectLst/>
                <a:latin typeface="+mn-lt"/>
                <a:ea typeface="+mn-ea"/>
                <a:cs typeface="+mn-cs"/>
              </a:rPr>
              <a:t>tarafındaki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kaynağı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hakkında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hiç</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birşey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bilmemesi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Server’ın</a:t>
            </a:r>
            <a:r>
              <a:rPr lang="en-US" sz="1200" b="0" i="0" kern="1200" dirty="0">
                <a:solidFill>
                  <a:schemeClr val="tx1"/>
                </a:solidFill>
                <a:effectLst/>
                <a:latin typeface="+mn-lt"/>
                <a:ea typeface="+mn-ea"/>
                <a:cs typeface="+mn-cs"/>
              </a:rPr>
              <a:t> da </a:t>
            </a:r>
            <a:r>
              <a:rPr lang="en-US" sz="1200" b="0" i="0" kern="1200" dirty="0" err="1">
                <a:solidFill>
                  <a:schemeClr val="tx1"/>
                </a:solidFill>
                <a:effectLst/>
                <a:latin typeface="+mn-lt"/>
                <a:ea typeface="+mn-ea"/>
                <a:cs typeface="+mn-cs"/>
              </a:rPr>
              <a:t>doğru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istekler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geldiği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sürece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doğru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yanıtı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vermesi</a:t>
            </a:r>
            <a:r>
              <a:rPr lang="en-US" sz="1200" b="0" i="0" kern="1200" dirty="0">
                <a:solidFill>
                  <a:schemeClr val="tx1"/>
                </a:solidFill>
                <a:effectLst/>
                <a:latin typeface="+mn-lt"/>
                <a:ea typeface="+mn-ea"/>
                <a:cs typeface="+mn-cs"/>
              </a:rPr>
              <a:t>. Client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Server’ın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birbirlerinden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bağımsız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olması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Amaç</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aslında</a:t>
            </a:r>
            <a:r>
              <a:rPr lang="en-US" sz="1200" b="0" i="0" kern="1200" dirty="0">
                <a:solidFill>
                  <a:schemeClr val="tx1"/>
                </a:solidFill>
                <a:effectLst/>
                <a:latin typeface="+mn-lt"/>
                <a:ea typeface="+mn-ea"/>
                <a:cs typeface="+mn-cs"/>
              </a:rPr>
              <a:t> platform </a:t>
            </a:r>
            <a:r>
              <a:rPr lang="en-US" sz="1200" b="0" i="0" kern="1200" dirty="0" err="1">
                <a:solidFill>
                  <a:schemeClr val="tx1"/>
                </a:solidFill>
                <a:effectLst/>
                <a:latin typeface="+mn-lt"/>
                <a:ea typeface="+mn-ea"/>
                <a:cs typeface="+mn-cs"/>
              </a:rPr>
              <a:t>bağımsız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çalışmayı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scalability’i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arttırmak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Ayrıca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aralarında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ki</a:t>
            </a:r>
            <a:r>
              <a:rPr lang="en-US" sz="1200" b="0" i="0" kern="1200" dirty="0">
                <a:solidFill>
                  <a:schemeClr val="tx1"/>
                </a:solidFill>
                <a:effectLst/>
                <a:latin typeface="+mn-lt"/>
                <a:ea typeface="+mn-ea"/>
                <a:cs typeface="+mn-cs"/>
              </a:rPr>
              <a:t> interface </a:t>
            </a:r>
            <a:r>
              <a:rPr lang="en-US" sz="1200" b="0" i="0" kern="1200" dirty="0" err="1">
                <a:solidFill>
                  <a:schemeClr val="tx1"/>
                </a:solidFill>
                <a:effectLst/>
                <a:latin typeface="+mn-lt"/>
                <a:ea typeface="+mn-ea"/>
                <a:cs typeface="+mn-cs"/>
              </a:rPr>
              <a:t>ortak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kaldığı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sürece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birbirlerinden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bağımsız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şekilde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gelişmeleri</a:t>
            </a:r>
            <a:r>
              <a:rPr lang="en-US" sz="1200" b="0" i="0" kern="1200" dirty="0">
                <a:solidFill>
                  <a:schemeClr val="tx1"/>
                </a:solidFill>
                <a:effectLst/>
                <a:latin typeface="+mn-lt"/>
                <a:ea typeface="+mn-ea"/>
                <a:cs typeface="+mn-cs"/>
              </a:rPr>
              <a:t> de </a:t>
            </a:r>
            <a:r>
              <a:rPr lang="en-US" sz="1200" b="0" i="0" kern="1200" dirty="0" err="1">
                <a:solidFill>
                  <a:schemeClr val="tx1"/>
                </a:solidFill>
                <a:effectLst/>
                <a:latin typeface="+mn-lt"/>
                <a:ea typeface="+mn-ea"/>
                <a:cs typeface="+mn-cs"/>
              </a:rPr>
              <a:t>sağlanmış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oluyor</a:t>
            </a:r>
            <a:r>
              <a:rPr lang="en-US" sz="1200" b="0" i="0" kern="1200" dirty="0">
                <a:solidFill>
                  <a:schemeClr val="tx1"/>
                </a:solidFill>
                <a:effectLst/>
                <a:latin typeface="+mn-lt"/>
                <a:ea typeface="+mn-ea"/>
                <a:cs typeface="+mn-cs"/>
              </a:rPr>
              <a:t>.</a:t>
            </a:r>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22</a:t>
            </a:fld>
            <a:endParaRPr lang="en-TR"/>
          </a:p>
        </p:txBody>
      </p:sp>
    </p:spTree>
    <p:extLst>
      <p:ext uri="{BB962C8B-B14F-4D97-AF65-F5344CB8AC3E}">
        <p14:creationId xmlns:p14="http://schemas.microsoft.com/office/powerpoint/2010/main" val="1738981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1- </a:t>
            </a:r>
            <a:r>
              <a:rPr lang="en-US" sz="1200" b="1" i="0" kern="1200" dirty="0" err="1">
                <a:solidFill>
                  <a:schemeClr val="tx1"/>
                </a:solidFill>
                <a:effectLst/>
                <a:latin typeface="+mn-lt"/>
                <a:ea typeface="+mn-ea"/>
                <a:cs typeface="+mn-cs"/>
              </a:rPr>
              <a:t>Sunucu</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tarafında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istemci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ile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ilgili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içerik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veya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Oturum</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tutulmaz</a:t>
            </a:r>
            <a:r>
              <a:rPr lang="en-US" sz="1200" b="1" i="0" kern="1200" dirty="0">
                <a:solidFill>
                  <a:schemeClr val="tx1"/>
                </a:solidFill>
                <a:effectLst/>
                <a:latin typeface="+mn-lt"/>
                <a:ea typeface="+mn-ea"/>
                <a:cs typeface="+mn-cs"/>
              </a:rPr>
              <a:t>.</a:t>
            </a:r>
          </a:p>
          <a:p>
            <a:r>
              <a:rPr lang="en-US" sz="1200" b="1" i="0" kern="1200" dirty="0">
                <a:solidFill>
                  <a:schemeClr val="tx1"/>
                </a:solidFill>
                <a:effectLst/>
                <a:latin typeface="+mn-lt"/>
                <a:ea typeface="+mn-ea"/>
                <a:cs typeface="+mn-cs"/>
              </a:rPr>
              <a:t>2-İstemci </a:t>
            </a:r>
            <a:r>
              <a:rPr lang="en-US" sz="1200" b="1" i="0" kern="1200" dirty="0" err="1">
                <a:solidFill>
                  <a:schemeClr val="tx1"/>
                </a:solidFill>
                <a:effectLst/>
                <a:latin typeface="+mn-lt"/>
                <a:ea typeface="+mn-ea"/>
                <a:cs typeface="+mn-cs"/>
              </a:rPr>
              <a:t>tarafından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yapılan</a:t>
            </a:r>
            <a:r>
              <a:rPr lang="en-US" sz="1200" b="1" i="0" kern="1200" dirty="0">
                <a:solidFill>
                  <a:schemeClr val="tx1"/>
                </a:solidFill>
                <a:effectLst/>
                <a:latin typeface="+mn-lt"/>
                <a:ea typeface="+mn-ea"/>
                <a:cs typeface="+mn-cs"/>
              </a:rPr>
              <a:t> her </a:t>
            </a:r>
            <a:r>
              <a:rPr lang="en-US" sz="1200" b="1" i="0" kern="1200" dirty="0" err="1">
                <a:solidFill>
                  <a:schemeClr val="tx1"/>
                </a:solidFill>
                <a:effectLst/>
                <a:latin typeface="+mn-lt"/>
                <a:ea typeface="+mn-ea"/>
                <a:cs typeface="+mn-cs"/>
              </a:rPr>
              <a:t>istek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Sunucunun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yanıt</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vermesi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için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gerekli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bilgileri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taşır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yani</a:t>
            </a:r>
            <a:r>
              <a:rPr lang="en-US" sz="1200" b="1" i="0" kern="1200" dirty="0">
                <a:solidFill>
                  <a:schemeClr val="tx1"/>
                </a:solidFill>
                <a:effectLst/>
                <a:latin typeface="+mn-lt"/>
                <a:ea typeface="+mn-ea"/>
                <a:cs typeface="+mn-cs"/>
              </a:rPr>
              <a:t> her </a:t>
            </a:r>
            <a:r>
              <a:rPr lang="en-US" sz="1200" b="1" i="0" kern="1200" dirty="0" err="1">
                <a:solidFill>
                  <a:schemeClr val="tx1"/>
                </a:solidFill>
                <a:effectLst/>
                <a:latin typeface="+mn-lt"/>
                <a:ea typeface="+mn-ea"/>
                <a:cs typeface="+mn-cs"/>
              </a:rPr>
              <a:t>türlü</a:t>
            </a:r>
            <a:r>
              <a:rPr lang="en-US" sz="1200" b="1" i="0" kern="1200" dirty="0">
                <a:solidFill>
                  <a:schemeClr val="tx1"/>
                </a:solidFill>
                <a:effectLst/>
                <a:latin typeface="+mn-lt"/>
                <a:ea typeface="+mn-ea"/>
                <a:cs typeface="+mn-cs"/>
              </a:rPr>
              <a:t> durum </a:t>
            </a:r>
            <a:r>
              <a:rPr lang="en-US" sz="1200" b="1" i="0" kern="1200" dirty="0" err="1">
                <a:solidFill>
                  <a:schemeClr val="tx1"/>
                </a:solidFill>
                <a:effectLst/>
                <a:latin typeface="+mn-lt"/>
                <a:ea typeface="+mn-ea"/>
                <a:cs typeface="+mn-cs"/>
              </a:rPr>
              <a:t>istemcisi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tarafından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tutulur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ve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gerektiğinde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istekte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sunucuya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bildirilir</a:t>
            </a:r>
            <a:r>
              <a:rPr lang="en-US" sz="1200" b="1" i="0" kern="1200" dirty="0">
                <a:solidFill>
                  <a:schemeClr val="tx1"/>
                </a:solidFill>
                <a:effectLst/>
                <a:latin typeface="+mn-lt"/>
                <a:ea typeface="+mn-ea"/>
                <a:cs typeface="+mn-cs"/>
              </a:rPr>
              <a:t>. Bu, </a:t>
            </a:r>
            <a:r>
              <a:rPr lang="en-US" sz="1200" b="1" i="0" kern="1200" dirty="0" err="1">
                <a:solidFill>
                  <a:schemeClr val="tx1"/>
                </a:solidFill>
                <a:effectLst/>
                <a:latin typeface="+mn-lt"/>
                <a:ea typeface="+mn-ea"/>
                <a:cs typeface="+mn-cs"/>
              </a:rPr>
              <a:t>Ölçeklenebilirlik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için</a:t>
            </a:r>
            <a:r>
              <a:rPr lang="en-US" sz="1200" b="1" i="0" kern="1200" dirty="0">
                <a:solidFill>
                  <a:schemeClr val="tx1"/>
                </a:solidFill>
                <a:effectLst/>
                <a:latin typeface="+mn-lt"/>
                <a:ea typeface="+mn-ea"/>
                <a:cs typeface="+mn-cs"/>
              </a:rPr>
              <a:t> de </a:t>
            </a:r>
            <a:r>
              <a:rPr lang="en-US" sz="1200" b="1" i="0" kern="1200" dirty="0" err="1">
                <a:solidFill>
                  <a:schemeClr val="tx1"/>
                </a:solidFill>
                <a:effectLst/>
                <a:latin typeface="+mn-lt"/>
                <a:ea typeface="+mn-ea"/>
                <a:cs typeface="+mn-cs"/>
              </a:rPr>
              <a:t>önemlidir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çünkü</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sunucunun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istekler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arasında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herhangi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durumu</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depolamasını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ve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kaynak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yönetimini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kolaylaştırmasını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gereksiz</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kılar</a:t>
            </a:r>
            <a:r>
              <a:rPr lang="en-US" sz="1200" b="1" i="0" kern="1200" dirty="0">
                <a:solidFill>
                  <a:schemeClr val="tx1"/>
                </a:solidFill>
                <a:effectLst/>
                <a:latin typeface="+mn-lt"/>
                <a:ea typeface="+mn-ea"/>
                <a:cs typeface="+mn-cs"/>
              </a:rPr>
              <a:t>. </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Visibility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açısından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önemlidir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çünkü</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request’in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amacını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anlamak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request’in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içerdiği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bilgiler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yeterlidir</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DF066E3-7EC6-1B43-B10E-F1A3BB4C719E}" type="slidenum">
              <a:rPr lang="en-TR" smtClean="0"/>
              <a:t>23</a:t>
            </a:fld>
            <a:endParaRPr lang="en-TR"/>
          </a:p>
        </p:txBody>
      </p:sp>
    </p:spTree>
    <p:extLst>
      <p:ext uri="{BB962C8B-B14F-4D97-AF65-F5344CB8AC3E}">
        <p14:creationId xmlns:p14="http://schemas.microsoft.com/office/powerpoint/2010/main" val="32314484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err="1">
                <a:solidFill>
                  <a:schemeClr val="tx1"/>
                </a:solidFill>
                <a:effectLst/>
                <a:latin typeface="+mn-lt"/>
                <a:ea typeface="+mn-ea"/>
                <a:cs typeface="+mn-cs"/>
              </a:rPr>
              <a:t>Tabi</a:t>
            </a:r>
            <a:r>
              <a:rPr lang="en-US" sz="1200" b="1" i="0" kern="1200" dirty="0">
                <a:solidFill>
                  <a:schemeClr val="tx1"/>
                </a:solidFill>
                <a:effectLst/>
                <a:latin typeface="+mn-lt"/>
                <a:ea typeface="+mn-ea"/>
                <a:cs typeface="+mn-cs"/>
              </a:rPr>
              <a:t> stateless </a:t>
            </a:r>
            <a:r>
              <a:rPr lang="en-US" sz="1200" b="1" i="0" kern="1200" dirty="0" err="1">
                <a:solidFill>
                  <a:schemeClr val="tx1"/>
                </a:solidFill>
                <a:effectLst/>
                <a:latin typeface="+mn-lt"/>
                <a:ea typeface="+mn-ea"/>
                <a:cs typeface="+mn-cs"/>
              </a:rPr>
              <a:t>olmasının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bazı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dezavantajlarıda</a:t>
            </a:r>
            <a:r>
              <a:rPr lang="en-US" sz="1200" b="1" i="0" kern="1200" dirty="0">
                <a:solidFill>
                  <a:schemeClr val="tx1"/>
                </a:solidFill>
                <a:effectLst/>
                <a:latin typeface="+mn-lt"/>
                <a:ea typeface="+mn-ea"/>
                <a:cs typeface="+mn-cs"/>
              </a:rPr>
              <a:t> var. Client her </a:t>
            </a:r>
            <a:r>
              <a:rPr lang="en-US" sz="1200" b="1" i="0" kern="1200" dirty="0" err="1">
                <a:solidFill>
                  <a:schemeClr val="tx1"/>
                </a:solidFill>
                <a:effectLst/>
                <a:latin typeface="+mn-lt"/>
                <a:ea typeface="+mn-ea"/>
                <a:cs typeface="+mn-cs"/>
              </a:rPr>
              <a:t>request’de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gerekli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bilgileri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eklemek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zorundadır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bu</a:t>
            </a:r>
            <a:r>
              <a:rPr lang="en-US" sz="1200" b="1" i="0" kern="1200" dirty="0">
                <a:solidFill>
                  <a:schemeClr val="tx1"/>
                </a:solidFill>
                <a:effectLst/>
                <a:latin typeface="+mn-lt"/>
                <a:ea typeface="+mn-ea"/>
                <a:cs typeface="+mn-cs"/>
              </a:rPr>
              <a:t> da network </a:t>
            </a:r>
            <a:r>
              <a:rPr lang="en-US" sz="1200" b="1" i="0" kern="1200" dirty="0" err="1">
                <a:solidFill>
                  <a:schemeClr val="tx1"/>
                </a:solidFill>
                <a:effectLst/>
                <a:latin typeface="+mn-lt"/>
                <a:ea typeface="+mn-ea"/>
                <a:cs typeface="+mn-cs"/>
              </a:rPr>
              <a:t>trafiğini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arttırır</a:t>
            </a:r>
            <a:r>
              <a:rPr lang="en-US" sz="1200" b="1" i="0" kern="1200" dirty="0">
                <a:solidFill>
                  <a:schemeClr val="tx1"/>
                </a:solidFill>
                <a:effectLst/>
                <a:latin typeface="+mn-lt"/>
                <a:ea typeface="+mn-ea"/>
                <a:cs typeface="+mn-cs"/>
              </a:rPr>
              <a:t>. Bu </a:t>
            </a:r>
            <a:r>
              <a:rPr lang="en-US" sz="1200" b="1" i="0" kern="1200" dirty="0" err="1">
                <a:solidFill>
                  <a:schemeClr val="tx1"/>
                </a:solidFill>
                <a:effectLst/>
                <a:latin typeface="+mn-lt"/>
                <a:ea typeface="+mn-ea"/>
                <a:cs typeface="+mn-cs"/>
              </a:rPr>
              <a:t>ayrıca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server’ın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uygulamanın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davranışlarındaki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tutarlığı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kontrol</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etmesini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zorlaştırır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çünkü</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birçok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farklı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client’dan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farklı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içerikli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requestler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gelebilir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server’a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validasyon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açısından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daha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fazla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yük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binebilir</a:t>
            </a:r>
            <a:r>
              <a:rPr lang="en-US" sz="1200" b="1" i="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BDF066E3-7EC6-1B43-B10E-F1A3BB4C719E}" type="slidenum">
              <a:rPr lang="en-TR" smtClean="0"/>
              <a:t>24</a:t>
            </a:fld>
            <a:endParaRPr lang="en-TR"/>
          </a:p>
        </p:txBody>
      </p:sp>
    </p:spTree>
    <p:extLst>
      <p:ext uri="{BB962C8B-B14F-4D97-AF65-F5344CB8AC3E}">
        <p14:creationId xmlns:p14="http://schemas.microsoft.com/office/powerpoint/2010/main" val="4064853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HTTP </a:t>
            </a:r>
            <a:r>
              <a:rPr lang="en-US" sz="1200" b="1" i="0" kern="1200" dirty="0" err="1">
                <a:solidFill>
                  <a:schemeClr val="tx1"/>
                </a:solidFill>
                <a:effectLst/>
                <a:latin typeface="+mn-lt"/>
                <a:ea typeface="+mn-ea"/>
                <a:cs typeface="+mn-cs"/>
              </a:rPr>
              <a:t>response’ları</a:t>
            </a:r>
            <a:r>
              <a:rPr lang="en-US" sz="1200" b="1" i="0" kern="1200" dirty="0">
                <a:solidFill>
                  <a:schemeClr val="tx1"/>
                </a:solidFill>
                <a:effectLst/>
                <a:latin typeface="+mn-lt"/>
                <a:ea typeface="+mn-ea"/>
                <a:cs typeface="+mn-cs"/>
              </a:rPr>
              <a:t> client </a:t>
            </a:r>
            <a:r>
              <a:rPr lang="en-US" sz="1200" b="1" i="0" kern="1200" dirty="0" err="1">
                <a:solidFill>
                  <a:schemeClr val="tx1"/>
                </a:solidFill>
                <a:effectLst/>
                <a:latin typeface="+mn-lt"/>
                <a:ea typeface="+mn-ea"/>
                <a:cs typeface="+mn-cs"/>
              </a:rPr>
              <a:t>tarafından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cache”lenebilir</a:t>
            </a:r>
            <a:r>
              <a:rPr lang="en-US" sz="1200" b="1" i="0" kern="1200" dirty="0">
                <a:solidFill>
                  <a:schemeClr val="tx1"/>
                </a:solidFill>
                <a:effectLst/>
                <a:latin typeface="+mn-lt"/>
                <a:ea typeface="+mn-ea"/>
                <a:cs typeface="+mn-cs"/>
              </a:rPr>
              <a:t>, o </a:t>
            </a:r>
            <a:r>
              <a:rPr lang="en-US" sz="1200" b="1" i="0" kern="1200" dirty="0" err="1">
                <a:solidFill>
                  <a:schemeClr val="tx1"/>
                </a:solidFill>
                <a:effectLst/>
                <a:latin typeface="+mn-lt"/>
                <a:ea typeface="+mn-ea"/>
                <a:cs typeface="+mn-cs"/>
              </a:rPr>
              <a:t>yüzden</a:t>
            </a:r>
            <a:r>
              <a:rPr lang="en-US" sz="1200" b="1" i="0" kern="1200" dirty="0">
                <a:solidFill>
                  <a:schemeClr val="tx1"/>
                </a:solidFill>
                <a:effectLst/>
                <a:latin typeface="+mn-lt"/>
                <a:ea typeface="+mn-ea"/>
                <a:cs typeface="+mn-cs"/>
              </a:rPr>
              <a:t> Server </a:t>
            </a:r>
            <a:r>
              <a:rPr lang="en-US" sz="1200" b="1" i="0" kern="1200" dirty="0" err="1">
                <a:solidFill>
                  <a:schemeClr val="tx1"/>
                </a:solidFill>
                <a:effectLst/>
                <a:latin typeface="+mn-lt"/>
                <a:ea typeface="+mn-ea"/>
                <a:cs typeface="+mn-cs"/>
              </a:rPr>
              <a:t>gönderdiği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response’ların</a:t>
            </a:r>
            <a:r>
              <a:rPr lang="en-US" sz="1200" b="1" i="0" kern="1200" dirty="0">
                <a:solidFill>
                  <a:schemeClr val="tx1"/>
                </a:solidFill>
                <a:effectLst/>
                <a:latin typeface="+mn-lt"/>
                <a:ea typeface="+mn-ea"/>
                <a:cs typeface="+mn-cs"/>
              </a:rPr>
              <a:t> cacheable </a:t>
            </a:r>
            <a:r>
              <a:rPr lang="en-US" sz="1200" b="1" i="0" kern="1200" dirty="0" err="1">
                <a:solidFill>
                  <a:schemeClr val="tx1"/>
                </a:solidFill>
                <a:effectLst/>
                <a:latin typeface="+mn-lt"/>
                <a:ea typeface="+mn-ea"/>
                <a:cs typeface="+mn-cs"/>
              </a:rPr>
              <a:t>olup</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olmadığını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belirtmek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dHTTP</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response’ları</a:t>
            </a:r>
            <a:r>
              <a:rPr lang="en-US" sz="1200" b="1" i="0" kern="1200" dirty="0">
                <a:solidFill>
                  <a:schemeClr val="tx1"/>
                </a:solidFill>
                <a:effectLst/>
                <a:latin typeface="+mn-lt"/>
                <a:ea typeface="+mn-ea"/>
                <a:cs typeface="+mn-cs"/>
              </a:rPr>
              <a:t> client </a:t>
            </a:r>
            <a:r>
              <a:rPr lang="en-US" sz="1200" b="1" i="0" kern="1200" dirty="0" err="1">
                <a:solidFill>
                  <a:schemeClr val="tx1"/>
                </a:solidFill>
                <a:effectLst/>
                <a:latin typeface="+mn-lt"/>
                <a:ea typeface="+mn-ea"/>
                <a:cs typeface="+mn-cs"/>
              </a:rPr>
              <a:t>tarafından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cache”lenebilir</a:t>
            </a:r>
            <a:r>
              <a:rPr lang="en-US" sz="1200" b="1" i="0" kern="1200" dirty="0">
                <a:solidFill>
                  <a:schemeClr val="tx1"/>
                </a:solidFill>
                <a:effectLst/>
                <a:latin typeface="+mn-lt"/>
                <a:ea typeface="+mn-ea"/>
                <a:cs typeface="+mn-cs"/>
              </a:rPr>
              <a:t>, o </a:t>
            </a:r>
            <a:r>
              <a:rPr lang="en-US" sz="1200" b="1" i="0" kern="1200" dirty="0" err="1">
                <a:solidFill>
                  <a:schemeClr val="tx1"/>
                </a:solidFill>
                <a:effectLst/>
                <a:latin typeface="+mn-lt"/>
                <a:ea typeface="+mn-ea"/>
                <a:cs typeface="+mn-cs"/>
              </a:rPr>
              <a:t>yüzden</a:t>
            </a:r>
            <a:r>
              <a:rPr lang="en-US" sz="1200" b="1" i="0" kern="1200" dirty="0">
                <a:solidFill>
                  <a:schemeClr val="tx1"/>
                </a:solidFill>
                <a:effectLst/>
                <a:latin typeface="+mn-lt"/>
                <a:ea typeface="+mn-ea"/>
                <a:cs typeface="+mn-cs"/>
              </a:rPr>
              <a:t> Server </a:t>
            </a:r>
            <a:r>
              <a:rPr lang="en-US" sz="1200" b="1" i="0" kern="1200" dirty="0" err="1">
                <a:solidFill>
                  <a:schemeClr val="tx1"/>
                </a:solidFill>
                <a:effectLst/>
                <a:latin typeface="+mn-lt"/>
                <a:ea typeface="+mn-ea"/>
                <a:cs typeface="+mn-cs"/>
              </a:rPr>
              <a:t>gönderdiği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response’ların</a:t>
            </a:r>
            <a:r>
              <a:rPr lang="en-US" sz="1200" b="1" i="0" kern="1200" dirty="0">
                <a:solidFill>
                  <a:schemeClr val="tx1"/>
                </a:solidFill>
                <a:effectLst/>
                <a:latin typeface="+mn-lt"/>
                <a:ea typeface="+mn-ea"/>
                <a:cs typeface="+mn-cs"/>
              </a:rPr>
              <a:t> cacheable </a:t>
            </a:r>
            <a:r>
              <a:rPr lang="en-US" sz="1200" b="1" i="0" kern="1200" dirty="0" err="1">
                <a:solidFill>
                  <a:schemeClr val="tx1"/>
                </a:solidFill>
                <a:effectLst/>
                <a:latin typeface="+mn-lt"/>
                <a:ea typeface="+mn-ea"/>
                <a:cs typeface="+mn-cs"/>
              </a:rPr>
              <a:t>olup</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olmadığını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belirtmek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durumundadır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bu</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performans</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açısından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önemlidir.urumundadır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bu</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performans</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açısından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önemlidir</a:t>
            </a:r>
            <a:r>
              <a:rPr lang="en-US" sz="1200" b="1" i="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BDF066E3-7EC6-1B43-B10E-F1A3BB4C719E}" type="slidenum">
              <a:rPr lang="en-TR" smtClean="0"/>
              <a:t>25</a:t>
            </a:fld>
            <a:endParaRPr lang="en-TR"/>
          </a:p>
        </p:txBody>
      </p:sp>
    </p:spTree>
    <p:extLst>
      <p:ext uri="{BB962C8B-B14F-4D97-AF65-F5344CB8AC3E}">
        <p14:creationId xmlns:p14="http://schemas.microsoft.com/office/powerpoint/2010/main" val="1483335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t>
            </a:r>
            <a:r>
              <a:rPr lang="en-TR" dirty="0"/>
              <a:t>emsili durum transferi</a:t>
            </a:r>
          </a:p>
          <a:p>
            <a:endParaRPr lang="en-TR" dirty="0"/>
          </a:p>
          <a:p>
            <a:r>
              <a:rPr lang="en-US" sz="1200" b="0" i="0" kern="1200" dirty="0">
                <a:solidFill>
                  <a:schemeClr val="tx1"/>
                </a:solidFill>
                <a:effectLst/>
                <a:latin typeface="+mn-lt"/>
                <a:ea typeface="+mn-ea"/>
                <a:cs typeface="+mn-cs"/>
              </a:rPr>
              <a:t>REST client-server </a:t>
            </a:r>
            <a:r>
              <a:rPr lang="en-US" sz="1200" b="0" i="0" kern="1200" dirty="0" err="1">
                <a:solidFill>
                  <a:schemeClr val="tx1"/>
                </a:solidFill>
                <a:effectLst/>
                <a:latin typeface="+mn-lt"/>
                <a:ea typeface="+mn-ea"/>
                <a:cs typeface="+mn-cs"/>
              </a:rPr>
              <a:t>iletişimiyle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ilgili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mimari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günümüzün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vazgeçilmez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sistemi</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World Wide Web in </a:t>
            </a:r>
            <a:r>
              <a:rPr lang="en-US" sz="1200" b="0" i="0" kern="1200" dirty="0" err="1">
                <a:solidFill>
                  <a:schemeClr val="tx1"/>
                </a:solidFill>
                <a:effectLst/>
                <a:latin typeface="+mn-lt"/>
                <a:ea typeface="+mn-ea"/>
                <a:cs typeface="+mn-cs"/>
              </a:rPr>
              <a:t>ana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damarlarından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olan</a:t>
            </a:r>
            <a:r>
              <a:rPr lang="en-US" sz="1200" b="0" i="0" kern="1200" dirty="0">
                <a:solidFill>
                  <a:schemeClr val="tx1"/>
                </a:solidFill>
                <a:effectLst/>
                <a:latin typeface="+mn-lt"/>
                <a:ea typeface="+mn-ea"/>
                <a:cs typeface="+mn-cs"/>
              </a:rPr>
              <a:t> http </a:t>
            </a:r>
            <a:r>
              <a:rPr lang="en-US" sz="1200" b="0" i="0" kern="1200" dirty="0" err="1">
                <a:solidFill>
                  <a:schemeClr val="tx1"/>
                </a:solidFill>
                <a:effectLst/>
                <a:latin typeface="+mn-lt"/>
                <a:ea typeface="+mn-ea"/>
                <a:cs typeface="+mn-cs"/>
              </a:rPr>
              <a:t>protokolü</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geliştirildi</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REST </a:t>
            </a:r>
            <a:r>
              <a:rPr lang="en-US" sz="1200" b="0" i="0" kern="1200" dirty="0" err="1">
                <a:solidFill>
                  <a:schemeClr val="tx1"/>
                </a:solidFill>
                <a:effectLst/>
                <a:latin typeface="+mn-lt"/>
                <a:ea typeface="+mn-ea"/>
                <a:cs typeface="+mn-cs"/>
              </a:rPr>
              <a:t>mimarisini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servislere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genel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RESTful </a:t>
            </a:r>
            <a:r>
              <a:rPr lang="en-US" sz="1200" b="0" i="0" kern="1200" dirty="0" err="1">
                <a:solidFill>
                  <a:schemeClr val="tx1"/>
                </a:solidFill>
                <a:effectLst/>
                <a:latin typeface="+mn-lt"/>
                <a:ea typeface="+mn-ea"/>
                <a:cs typeface="+mn-cs"/>
              </a:rPr>
              <a:t>servis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deniyor</a:t>
            </a:r>
            <a:r>
              <a:rPr lang="en-US" sz="1200" b="0" i="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Ana </a:t>
            </a:r>
            <a:r>
              <a:rPr lang="en-US" sz="1200" b="0" i="0" kern="1200" dirty="0" err="1">
                <a:solidFill>
                  <a:schemeClr val="tx1"/>
                </a:solidFill>
                <a:effectLst/>
                <a:latin typeface="+mn-lt"/>
                <a:ea typeface="+mn-ea"/>
                <a:cs typeface="+mn-cs"/>
              </a:rPr>
              <a:t>fikir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aslında</a:t>
            </a:r>
            <a:r>
              <a:rPr lang="en-US" sz="1200" b="0" i="0" kern="1200" dirty="0">
                <a:solidFill>
                  <a:schemeClr val="tx1"/>
                </a:solidFill>
                <a:effectLst/>
                <a:latin typeface="+mn-lt"/>
                <a:ea typeface="+mn-ea"/>
                <a:cs typeface="+mn-cs"/>
              </a:rPr>
              <a:t> client-server </a:t>
            </a:r>
            <a:r>
              <a:rPr lang="en-US" sz="1200" b="0" i="0" kern="1200" dirty="0" err="1">
                <a:solidFill>
                  <a:schemeClr val="tx1"/>
                </a:solidFill>
                <a:effectLst/>
                <a:latin typeface="+mn-lt"/>
                <a:ea typeface="+mn-ea"/>
                <a:cs typeface="+mn-cs"/>
              </a:rPr>
              <a:t>arasında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alışverişini</a:t>
            </a:r>
            <a:r>
              <a:rPr lang="en-US" sz="1200" b="0" i="0" kern="1200" dirty="0">
                <a:solidFill>
                  <a:schemeClr val="tx1"/>
                </a:solidFill>
                <a:effectLst/>
                <a:latin typeface="+mn-lt"/>
                <a:ea typeface="+mn-ea"/>
                <a:cs typeface="+mn-cs"/>
              </a:rPr>
              <a:t> SOAP, RPC </a:t>
            </a:r>
            <a:r>
              <a:rPr lang="en-US" sz="1200" b="0" i="0" kern="1200" dirty="0" err="1">
                <a:solidFill>
                  <a:schemeClr val="tx1"/>
                </a:solidFill>
                <a:effectLst/>
                <a:latin typeface="+mn-lt"/>
                <a:ea typeface="+mn-ea"/>
                <a:cs typeface="+mn-cs"/>
              </a:rPr>
              <a:t>gibi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kompleks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mimarilerle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yerine</a:t>
            </a:r>
            <a:r>
              <a:rPr lang="en-US" sz="1200" b="0" i="0" kern="1200" dirty="0">
                <a:solidFill>
                  <a:schemeClr val="tx1"/>
                </a:solidFill>
                <a:effectLst/>
                <a:latin typeface="+mn-lt"/>
                <a:ea typeface="+mn-ea"/>
                <a:cs typeface="+mn-cs"/>
              </a:rPr>
              <a:t>, HTTP </a:t>
            </a:r>
            <a:r>
              <a:rPr lang="en-US" sz="1200" b="0" i="0" kern="1200" dirty="0" err="1">
                <a:solidFill>
                  <a:schemeClr val="tx1"/>
                </a:solidFill>
                <a:effectLst/>
                <a:latin typeface="+mn-lt"/>
                <a:ea typeface="+mn-ea"/>
                <a:cs typeface="+mn-cs"/>
              </a:rPr>
              <a:t>protokolü</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üzerinden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Çünkü</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zaten</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World Wide Web</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dediğimiz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yapı</a:t>
            </a:r>
            <a:r>
              <a:rPr lang="en-US" sz="1200" b="0" i="0" kern="1200" dirty="0">
                <a:solidFill>
                  <a:schemeClr val="tx1"/>
                </a:solidFill>
                <a:effectLst/>
                <a:latin typeface="+mn-lt"/>
                <a:ea typeface="+mn-ea"/>
                <a:cs typeface="+mn-cs"/>
              </a:rPr>
              <a:t> HTTP </a:t>
            </a:r>
            <a:r>
              <a:rPr lang="en-US" sz="1200" b="0" i="0" kern="1200" dirty="0" err="1">
                <a:solidFill>
                  <a:schemeClr val="tx1"/>
                </a:solidFill>
                <a:effectLst/>
                <a:latin typeface="+mn-lt"/>
                <a:ea typeface="+mn-ea"/>
                <a:cs typeface="+mn-cs"/>
              </a:rPr>
              <a:t>protokolü</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üzerine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kurulu</a:t>
            </a:r>
            <a:r>
              <a:rPr lang="en-US" sz="1200" b="0" i="0" kern="1200" dirty="0">
                <a:solidFill>
                  <a:schemeClr val="tx1"/>
                </a:solidFill>
                <a:effectLst/>
                <a:latin typeface="+mn-lt"/>
                <a:ea typeface="+mn-ea"/>
                <a:cs typeface="+mn-cs"/>
              </a:rPr>
              <a:t>. RESTful </a:t>
            </a:r>
            <a:r>
              <a:rPr lang="en-US" sz="1200" b="0" i="0" kern="1200" dirty="0" err="1">
                <a:solidFill>
                  <a:schemeClr val="tx1"/>
                </a:solidFill>
                <a:effectLst/>
                <a:latin typeface="+mn-lt"/>
                <a:ea typeface="+mn-ea"/>
                <a:cs typeface="+mn-cs"/>
              </a:rPr>
              <a:t>servisler</a:t>
            </a:r>
            <a:r>
              <a:rPr lang="en-US" sz="1200" b="0" i="0" kern="1200" dirty="0">
                <a:solidFill>
                  <a:schemeClr val="tx1"/>
                </a:solidFill>
                <a:effectLst/>
                <a:latin typeface="+mn-lt"/>
                <a:ea typeface="+mn-ea"/>
                <a:cs typeface="+mn-cs"/>
              </a:rPr>
              <a:t> SOAP, </a:t>
            </a:r>
            <a:r>
              <a:rPr lang="en-US" sz="1200" b="0" i="0" kern="1200" dirty="0" err="1">
                <a:solidFill>
                  <a:schemeClr val="tx1"/>
                </a:solidFill>
                <a:effectLst/>
                <a:latin typeface="+mn-lt"/>
                <a:ea typeface="+mn-ea"/>
                <a:cs typeface="+mn-cs"/>
              </a:rPr>
              <a:t>RPC’nin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aksine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basit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hafiftirler</a:t>
            </a:r>
            <a:r>
              <a:rPr lang="en-US" sz="1200" b="0" i="0" kern="1200" dirty="0">
                <a:solidFill>
                  <a:schemeClr val="tx1"/>
                </a:solidFill>
                <a:effectLst/>
                <a:latin typeface="+mn-lt"/>
                <a:ea typeface="+mn-ea"/>
                <a:cs typeface="+mn-cs"/>
              </a:rPr>
              <a:t>.</a:t>
            </a:r>
            <a:endParaRPr lang="en-TR" dirty="0"/>
          </a:p>
          <a:p>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3</a:t>
            </a:fld>
            <a:endParaRPr lang="en-TR"/>
          </a:p>
        </p:txBody>
      </p:sp>
    </p:spTree>
    <p:extLst>
      <p:ext uri="{BB962C8B-B14F-4D97-AF65-F5344CB8AC3E}">
        <p14:creationId xmlns:p14="http://schemas.microsoft.com/office/powerpoint/2010/main" val="32355361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Client-</a:t>
            </a:r>
            <a:r>
              <a:rPr lang="en-US" sz="1200" b="1" i="0" kern="1200" dirty="0" err="1">
                <a:solidFill>
                  <a:schemeClr val="tx1"/>
                </a:solidFill>
                <a:effectLst/>
                <a:latin typeface="+mn-lt"/>
                <a:ea typeface="+mn-ea"/>
                <a:cs typeface="+mn-cs"/>
              </a:rPr>
              <a:t>Server’lar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arasında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ortak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tekbiçimli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arayüzlerin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olması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REST’in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en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önemli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prensiplerinden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biridir</a:t>
            </a:r>
            <a:r>
              <a:rPr lang="en-US" sz="1200" b="1" i="0" kern="1200" dirty="0">
                <a:solidFill>
                  <a:schemeClr val="tx1"/>
                </a:solidFill>
                <a:effectLst/>
                <a:latin typeface="+mn-lt"/>
                <a:ea typeface="+mn-ea"/>
                <a:cs typeface="+mn-cs"/>
              </a:rPr>
              <a:t>. </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Bu hem </a:t>
            </a:r>
            <a:r>
              <a:rPr lang="en-US" sz="1200" b="1" i="0" kern="1200" dirty="0" err="1">
                <a:solidFill>
                  <a:schemeClr val="tx1"/>
                </a:solidFill>
                <a:effectLst/>
                <a:latin typeface="+mn-lt"/>
                <a:ea typeface="+mn-ea"/>
                <a:cs typeface="+mn-cs"/>
              </a:rPr>
              <a:t>iletişim</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yöntemini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basitleştiriyor</a:t>
            </a:r>
            <a:r>
              <a:rPr lang="en-US" sz="1200" b="1" i="0" kern="1200" dirty="0">
                <a:solidFill>
                  <a:schemeClr val="tx1"/>
                </a:solidFill>
                <a:effectLst/>
                <a:latin typeface="+mn-lt"/>
                <a:ea typeface="+mn-ea"/>
                <a:cs typeface="+mn-cs"/>
              </a:rPr>
              <a:t> hem de </a:t>
            </a:r>
            <a:r>
              <a:rPr lang="en-US" sz="1200" b="1" i="0" kern="1200" dirty="0" err="1">
                <a:solidFill>
                  <a:schemeClr val="tx1"/>
                </a:solidFill>
                <a:effectLst/>
                <a:latin typeface="+mn-lt"/>
                <a:ea typeface="+mn-ea"/>
                <a:cs typeface="+mn-cs"/>
              </a:rPr>
              <a:t>ortak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bir</a:t>
            </a:r>
            <a:r>
              <a:rPr lang="en-US" sz="1200" b="1" i="0" kern="1200" dirty="0">
                <a:solidFill>
                  <a:schemeClr val="tx1"/>
                </a:solidFill>
                <a:effectLst/>
                <a:latin typeface="+mn-lt"/>
                <a:ea typeface="+mn-ea"/>
                <a:cs typeface="+mn-cs"/>
              </a:rPr>
              <a:t> interface </a:t>
            </a:r>
            <a:r>
              <a:rPr lang="en-US" sz="1200" b="1" i="0" kern="1200" dirty="0" err="1">
                <a:solidFill>
                  <a:schemeClr val="tx1"/>
                </a:solidFill>
                <a:effectLst/>
                <a:latin typeface="+mn-lt"/>
                <a:ea typeface="+mn-ea"/>
                <a:cs typeface="+mn-cs"/>
              </a:rPr>
              <a:t>olması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sayesinde</a:t>
            </a:r>
            <a:r>
              <a:rPr lang="en-US" sz="1200" b="1" i="0" kern="1200" dirty="0">
                <a:solidFill>
                  <a:schemeClr val="tx1"/>
                </a:solidFill>
                <a:effectLst/>
                <a:latin typeface="+mn-lt"/>
                <a:ea typeface="+mn-ea"/>
                <a:cs typeface="+mn-cs"/>
              </a:rPr>
              <a:t> her </a:t>
            </a:r>
            <a:r>
              <a:rPr lang="en-US" sz="1200" b="1" i="0" kern="1200" dirty="0" err="1">
                <a:solidFill>
                  <a:schemeClr val="tx1"/>
                </a:solidFill>
                <a:effectLst/>
                <a:latin typeface="+mn-lt"/>
                <a:ea typeface="+mn-ea"/>
                <a:cs typeface="+mn-cs"/>
              </a:rPr>
              <a:t>parçanın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birbirinden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bağımsız</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bir</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şekilde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evrimleşmesine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olanak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sağlıyor</a:t>
            </a:r>
            <a:r>
              <a:rPr lang="en-US" sz="1200" b="1" i="0" kern="1200" dirty="0">
                <a:solidFill>
                  <a:schemeClr val="tx1"/>
                </a:solidFill>
                <a:effectLst/>
                <a:latin typeface="+mn-lt"/>
                <a:ea typeface="+mn-ea"/>
                <a:cs typeface="+mn-cs"/>
              </a:rPr>
              <a:t>. Bu </a:t>
            </a:r>
            <a:r>
              <a:rPr lang="en-US" sz="1200" b="1" i="0" kern="1200" dirty="0" err="1">
                <a:solidFill>
                  <a:schemeClr val="tx1"/>
                </a:solidFill>
                <a:effectLst/>
                <a:latin typeface="+mn-lt"/>
                <a:ea typeface="+mn-ea"/>
                <a:cs typeface="+mn-cs"/>
              </a:rPr>
              <a:t>konu</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daha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önce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bahsettiğim</a:t>
            </a:r>
            <a:r>
              <a:rPr lang="en-US" sz="1200" b="1" i="0" kern="1200" dirty="0">
                <a:solidFill>
                  <a:schemeClr val="tx1"/>
                </a:solidFill>
                <a:effectLst/>
                <a:latin typeface="+mn-lt"/>
                <a:ea typeface="+mn-ea"/>
                <a:cs typeface="+mn-cs"/>
              </a:rPr>
              <a:t> HTTP </a:t>
            </a:r>
            <a:r>
              <a:rPr lang="en-US" sz="1200" b="1" i="0" kern="1200" dirty="0" err="1">
                <a:solidFill>
                  <a:schemeClr val="tx1"/>
                </a:solidFill>
                <a:effectLst/>
                <a:latin typeface="+mn-lt"/>
                <a:ea typeface="+mn-ea"/>
                <a:cs typeface="+mn-cs"/>
              </a:rPr>
              <a:t>Methodları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ilede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alakalı</a:t>
            </a:r>
            <a:r>
              <a:rPr lang="en-US" sz="1200" b="1" i="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BDF066E3-7EC6-1B43-B10E-F1A3BB4C719E}" type="slidenum">
              <a:rPr lang="en-TR" smtClean="0"/>
              <a:t>26</a:t>
            </a:fld>
            <a:endParaRPr lang="en-TR"/>
          </a:p>
        </p:txBody>
      </p:sp>
    </p:spTree>
    <p:extLst>
      <p:ext uri="{BB962C8B-B14F-4D97-AF65-F5344CB8AC3E}">
        <p14:creationId xmlns:p14="http://schemas.microsoft.com/office/powerpoint/2010/main" val="13439773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Burada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kast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edilen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aslında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client’ın</a:t>
            </a:r>
            <a:r>
              <a:rPr lang="en-US" sz="1200" b="0" i="0" kern="1200" dirty="0">
                <a:solidFill>
                  <a:schemeClr val="tx1"/>
                </a:solidFill>
                <a:effectLst/>
                <a:latin typeface="+mn-lt"/>
                <a:ea typeface="+mn-ea"/>
                <a:cs typeface="+mn-cs"/>
              </a:rPr>
              <a:t> son </a:t>
            </a:r>
            <a:r>
              <a:rPr lang="en-US" sz="1200" b="0" i="0" kern="1200" dirty="0" err="1">
                <a:solidFill>
                  <a:schemeClr val="tx1"/>
                </a:solidFill>
                <a:effectLst/>
                <a:latin typeface="+mn-lt"/>
                <a:ea typeface="+mn-ea"/>
                <a:cs typeface="+mn-cs"/>
              </a:rPr>
              <a:t>server’a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yoksa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aracı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server’a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bağlandığını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bilmiyor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olması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yani</a:t>
            </a:r>
            <a:r>
              <a:rPr lang="en-US" sz="1200" b="0" i="0" kern="1200" dirty="0">
                <a:solidFill>
                  <a:schemeClr val="tx1"/>
                </a:solidFill>
                <a:effectLst/>
                <a:latin typeface="+mn-lt"/>
                <a:ea typeface="+mn-ea"/>
                <a:cs typeface="+mn-cs"/>
              </a:rPr>
              <a:t> her </a:t>
            </a:r>
            <a:r>
              <a:rPr lang="en-US" sz="1200" b="0" i="0" kern="1200" dirty="0" err="1">
                <a:solidFill>
                  <a:schemeClr val="tx1"/>
                </a:solidFill>
                <a:effectLst/>
                <a:latin typeface="+mn-lt"/>
                <a:ea typeface="+mn-ea"/>
                <a:cs typeface="+mn-cs"/>
              </a:rPr>
              <a:t>katman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aslında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katmanı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biliyor</a:t>
            </a:r>
            <a:r>
              <a:rPr lang="en-US" sz="1200" b="0" i="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Bu </a:t>
            </a:r>
            <a:r>
              <a:rPr lang="en-US" sz="1200" b="0" i="0" kern="1200" dirty="0" err="1">
                <a:solidFill>
                  <a:schemeClr val="tx1"/>
                </a:solidFill>
                <a:effectLst/>
                <a:latin typeface="+mn-lt"/>
                <a:ea typeface="+mn-ea"/>
                <a:cs typeface="+mn-cs"/>
              </a:rPr>
              <a:t>tür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yapıya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olanak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sağlamasıyla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birlekte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aracı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serverlar</a:t>
            </a:r>
            <a:r>
              <a:rPr lang="en-US" sz="1200" b="0" i="0" kern="1200" dirty="0">
                <a:solidFill>
                  <a:schemeClr val="tx1"/>
                </a:solidFill>
                <a:effectLst/>
                <a:latin typeface="+mn-lt"/>
                <a:ea typeface="+mn-ea"/>
                <a:cs typeface="+mn-cs"/>
              </a:rPr>
              <a:t> load-balancing </a:t>
            </a:r>
            <a:r>
              <a:rPr lang="en-US" sz="1200" b="0" i="0" kern="1200" dirty="0" err="1">
                <a:solidFill>
                  <a:schemeClr val="tx1"/>
                </a:solidFill>
                <a:effectLst/>
                <a:latin typeface="+mn-lt"/>
                <a:ea typeface="+mn-ea"/>
                <a:cs typeface="+mn-cs"/>
              </a:rPr>
              <a:t>yaparak</a:t>
            </a:r>
            <a:r>
              <a:rPr lang="en-US" sz="1200" b="0" i="0" kern="1200" dirty="0">
                <a:solidFill>
                  <a:schemeClr val="tx1"/>
                </a:solidFill>
                <a:effectLst/>
                <a:latin typeface="+mn-lt"/>
                <a:ea typeface="+mn-ea"/>
                <a:cs typeface="+mn-cs"/>
              </a:rPr>
              <a:t> scalability </a:t>
            </a:r>
            <a:r>
              <a:rPr lang="en-US" sz="1200" b="0" i="0" kern="1200" dirty="0" err="1">
                <a:solidFill>
                  <a:schemeClr val="tx1"/>
                </a:solidFill>
                <a:effectLst/>
                <a:latin typeface="+mn-lt"/>
                <a:ea typeface="+mn-ea"/>
                <a:cs typeface="+mn-cs"/>
              </a:rPr>
              <a:t>arttırabiliyor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client’ları</a:t>
            </a:r>
            <a:r>
              <a:rPr lang="en-US" sz="1200" b="0" i="0" kern="1200" dirty="0">
                <a:solidFill>
                  <a:schemeClr val="tx1"/>
                </a:solidFill>
                <a:effectLst/>
                <a:latin typeface="+mn-lt"/>
                <a:ea typeface="+mn-ea"/>
                <a:cs typeface="+mn-cs"/>
              </a:rPr>
              <a:t> belli security </a:t>
            </a:r>
            <a:r>
              <a:rPr lang="en-US" sz="1200" b="0" i="0" kern="1200" dirty="0" err="1">
                <a:solidFill>
                  <a:schemeClr val="tx1"/>
                </a:solidFill>
                <a:effectLst/>
                <a:latin typeface="+mn-lt"/>
                <a:ea typeface="+mn-ea"/>
                <a:cs typeface="+mn-cs"/>
              </a:rPr>
              <a:t>policy’lerine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zorlayabiliyorlar</a:t>
            </a:r>
            <a:r>
              <a:rPr lang="en-US" sz="1200" b="0" i="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Bu </a:t>
            </a:r>
            <a:r>
              <a:rPr lang="en-US" sz="1200" b="0" i="0" kern="1200" dirty="0" err="1">
                <a:solidFill>
                  <a:schemeClr val="tx1"/>
                </a:solidFill>
                <a:effectLst/>
                <a:latin typeface="+mn-lt"/>
                <a:ea typeface="+mn-ea"/>
                <a:cs typeface="+mn-cs"/>
              </a:rPr>
              <a:t>yapı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ayrıca</a:t>
            </a:r>
            <a:r>
              <a:rPr lang="en-US" sz="1200" b="0" i="0" kern="1200" dirty="0">
                <a:solidFill>
                  <a:schemeClr val="tx1"/>
                </a:solidFill>
                <a:effectLst/>
                <a:latin typeface="+mn-lt"/>
                <a:ea typeface="+mn-ea"/>
                <a:cs typeface="+mn-cs"/>
              </a:rPr>
              <a:t> encapsulation </a:t>
            </a:r>
            <a:r>
              <a:rPr lang="en-US" sz="1200" b="0" i="0" kern="1200" dirty="0" err="1">
                <a:solidFill>
                  <a:schemeClr val="tx1"/>
                </a:solidFill>
                <a:effectLst/>
                <a:latin typeface="+mn-lt"/>
                <a:ea typeface="+mn-ea"/>
                <a:cs typeface="+mn-cs"/>
              </a:rPr>
              <a:t>yapılması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gereken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yerlerde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kullanılabiliyorlar</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DF066E3-7EC6-1B43-B10E-F1A3BB4C719E}" type="slidenum">
              <a:rPr lang="en-TR" smtClean="0"/>
              <a:t>27</a:t>
            </a:fld>
            <a:endParaRPr lang="en-TR"/>
          </a:p>
        </p:txBody>
      </p:sp>
    </p:spTree>
    <p:extLst>
      <p:ext uri="{BB962C8B-B14F-4D97-AF65-F5344CB8AC3E}">
        <p14:creationId xmlns:p14="http://schemas.microsoft.com/office/powerpoint/2010/main" val="14899766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Server belli </a:t>
            </a:r>
            <a:r>
              <a:rPr lang="en-US" sz="1200" b="0" i="0" kern="1200" dirty="0" err="1">
                <a:solidFill>
                  <a:schemeClr val="tx1"/>
                </a:solidFill>
                <a:effectLst/>
                <a:latin typeface="+mn-lt"/>
                <a:ea typeface="+mn-ea"/>
                <a:cs typeface="+mn-cs"/>
              </a:rPr>
              <a:t>durumlar’da</a:t>
            </a:r>
            <a:r>
              <a:rPr lang="en-US" sz="1200" b="0" i="0" kern="1200" dirty="0">
                <a:solidFill>
                  <a:schemeClr val="tx1"/>
                </a:solidFill>
                <a:effectLst/>
                <a:latin typeface="+mn-lt"/>
                <a:ea typeface="+mn-ea"/>
                <a:cs typeface="+mn-cs"/>
              </a:rPr>
              <a:t> client </a:t>
            </a:r>
            <a:r>
              <a:rPr lang="en-US" sz="1200" b="0" i="0" kern="1200" dirty="0" err="1">
                <a:solidFill>
                  <a:schemeClr val="tx1"/>
                </a:solidFill>
                <a:effectLst/>
                <a:latin typeface="+mn-lt"/>
                <a:ea typeface="+mn-ea"/>
                <a:cs typeface="+mn-cs"/>
              </a:rPr>
              <a:t>tarafındaki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fonksiyonaliteyi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arttırmak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değiştirmek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client </a:t>
            </a:r>
            <a:r>
              <a:rPr lang="en-US" sz="1200" b="0" i="0" kern="1200" dirty="0" err="1">
                <a:solidFill>
                  <a:schemeClr val="tx1"/>
                </a:solidFill>
                <a:effectLst/>
                <a:latin typeface="+mn-lt"/>
                <a:ea typeface="+mn-ea"/>
                <a:cs typeface="+mn-cs"/>
              </a:rPr>
              <a:t>tarafına</a:t>
            </a:r>
            <a:r>
              <a:rPr lang="en-US" sz="1200" b="0" i="0" kern="1200" dirty="0">
                <a:solidFill>
                  <a:schemeClr val="tx1"/>
                </a:solidFill>
                <a:effectLst/>
                <a:latin typeface="+mn-lt"/>
                <a:ea typeface="+mn-ea"/>
                <a:cs typeface="+mn-cs"/>
              </a:rPr>
              <a:t> executable </a:t>
            </a:r>
            <a:r>
              <a:rPr lang="en-US" sz="1200" b="0" i="0" kern="1200" dirty="0" err="1">
                <a:solidFill>
                  <a:schemeClr val="tx1"/>
                </a:solidFill>
                <a:effectLst/>
                <a:latin typeface="+mn-lt"/>
                <a:ea typeface="+mn-ea"/>
                <a:cs typeface="+mn-cs"/>
              </a:rPr>
              <a:t>scriptler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gönderebilir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Böyle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bazı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durumlarda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Visibility’i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düşürdüğü</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Code on Demand </a:t>
            </a:r>
            <a:r>
              <a:rPr lang="en-US" sz="1200" b="0" i="0" kern="1200" dirty="0" err="1">
                <a:solidFill>
                  <a:schemeClr val="tx1"/>
                </a:solidFill>
                <a:effectLst/>
                <a:latin typeface="+mn-lt"/>
                <a:ea typeface="+mn-ea"/>
                <a:cs typeface="+mn-cs"/>
              </a:rPr>
              <a:t>tek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opsiyonel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kısıttır</a:t>
            </a:r>
            <a:r>
              <a:rPr lang="en-US" sz="1200" b="0" i="0" kern="1200" dirty="0">
                <a:solidFill>
                  <a:schemeClr val="tx1"/>
                </a:solidFill>
                <a:effectLst/>
                <a:latin typeface="+mn-lt"/>
                <a:ea typeface="+mn-ea"/>
                <a:cs typeface="+mn-cs"/>
              </a:rPr>
              <a:t>.</a:t>
            </a:r>
          </a:p>
          <a:p>
            <a:r>
              <a:rPr lang="en-US" sz="1200" b="0" i="0" kern="1200" dirty="0" err="1">
                <a:solidFill>
                  <a:schemeClr val="tx1"/>
                </a:solidFill>
                <a:effectLst/>
                <a:latin typeface="+mn-lt"/>
                <a:ea typeface="+mn-ea"/>
                <a:cs typeface="+mn-cs"/>
              </a:rPr>
              <a:t>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önemli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örnek</a:t>
            </a:r>
            <a:r>
              <a:rPr lang="en-US" sz="1200" b="0" i="0" kern="1200" dirty="0">
                <a:solidFill>
                  <a:schemeClr val="tx1"/>
                </a:solidFill>
                <a:effectLst/>
                <a:latin typeface="+mn-lt"/>
                <a:ea typeface="+mn-ea"/>
                <a:cs typeface="+mn-cs"/>
              </a:rPr>
              <a:t> react native in </a:t>
            </a:r>
            <a:r>
              <a:rPr lang="en-US" sz="1200" b="0" i="0" kern="1200" dirty="0" err="1">
                <a:solidFill>
                  <a:schemeClr val="tx1"/>
                </a:solidFill>
                <a:effectLst/>
                <a:latin typeface="+mn-lt"/>
                <a:ea typeface="+mn-ea"/>
                <a:cs typeface="+mn-cs"/>
              </a:rPr>
              <a:t>kullandığı</a:t>
            </a:r>
            <a:r>
              <a:rPr lang="en-US" sz="1200" b="0" i="0" kern="1200" dirty="0">
                <a:solidFill>
                  <a:schemeClr val="tx1"/>
                </a:solidFill>
                <a:effectLst/>
                <a:latin typeface="+mn-lt"/>
                <a:ea typeface="+mn-ea"/>
                <a:cs typeface="+mn-cs"/>
              </a:rPr>
              <a:t> code push </a:t>
            </a:r>
            <a:r>
              <a:rPr lang="en-US" sz="1200" b="0" i="0" kern="1200" dirty="0" err="1">
                <a:solidFill>
                  <a:schemeClr val="tx1"/>
                </a:solidFill>
                <a:effectLst/>
                <a:latin typeface="+mn-lt"/>
                <a:ea typeface="+mn-ea"/>
                <a:cs typeface="+mn-cs"/>
              </a:rPr>
              <a:t>yöntemi</a:t>
            </a: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DF066E3-7EC6-1B43-B10E-F1A3BB4C719E}" type="slidenum">
              <a:rPr lang="en-TR" smtClean="0"/>
              <a:t>28</a:t>
            </a:fld>
            <a:endParaRPr lang="en-TR"/>
          </a:p>
        </p:txBody>
      </p:sp>
    </p:spTree>
    <p:extLst>
      <p:ext uri="{BB962C8B-B14F-4D97-AF65-F5344CB8AC3E}">
        <p14:creationId xmlns:p14="http://schemas.microsoft.com/office/powerpoint/2010/main" val="26674828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Öncelikle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JavaScript'te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geliştirilen</a:t>
            </a:r>
            <a:r>
              <a:rPr lang="en-US" sz="1200" b="0" i="0" kern="1200" dirty="0">
                <a:solidFill>
                  <a:schemeClr val="tx1"/>
                </a:solidFill>
                <a:effectLst/>
                <a:latin typeface="+mn-lt"/>
                <a:ea typeface="+mn-ea"/>
                <a:cs typeface="+mn-cs"/>
              </a:rPr>
              <a:t> Node.js, </a:t>
            </a:r>
            <a:r>
              <a:rPr lang="en-US" sz="1200" b="0" i="0" kern="1200" dirty="0" err="1">
                <a:solidFill>
                  <a:schemeClr val="tx1"/>
                </a:solidFill>
                <a:effectLst/>
                <a:latin typeface="+mn-lt"/>
                <a:ea typeface="+mn-ea"/>
                <a:cs typeface="+mn-cs"/>
              </a:rPr>
              <a:t>olay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odaklı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parçacıklı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engellenmeyen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G / </a:t>
            </a:r>
            <a:r>
              <a:rPr lang="en-US" sz="1200" b="0" i="0" kern="1200" dirty="0" err="1">
                <a:solidFill>
                  <a:schemeClr val="tx1"/>
                </a:solidFill>
                <a:effectLst/>
                <a:latin typeface="+mn-lt"/>
                <a:ea typeface="+mn-ea"/>
                <a:cs typeface="+mn-cs"/>
              </a:rPr>
              <a:t>Ç</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modeli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kullanır</a:t>
            </a:r>
            <a:r>
              <a:rPr lang="en-US" sz="1200" b="0" i="0" kern="1200" dirty="0">
                <a:solidFill>
                  <a:schemeClr val="tx1"/>
                </a:solidFill>
                <a:effectLst/>
                <a:latin typeface="+mn-lt"/>
                <a:ea typeface="+mn-ea"/>
                <a:cs typeface="+mn-cs"/>
              </a:rPr>
              <a:t>. Bu </a:t>
            </a:r>
            <a:r>
              <a:rPr lang="en-US" sz="1200" b="0" i="0" kern="1200" dirty="0" err="1">
                <a:solidFill>
                  <a:schemeClr val="tx1"/>
                </a:solidFill>
                <a:effectLst/>
                <a:latin typeface="+mn-lt"/>
                <a:ea typeface="+mn-ea"/>
                <a:cs typeface="+mn-cs"/>
              </a:rPr>
              <a:t>onu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inanılmaz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derecede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verimli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hafif</a:t>
            </a:r>
            <a:r>
              <a:rPr lang="en-US" sz="1200" b="0" i="0" kern="1200" dirty="0">
                <a:solidFill>
                  <a:schemeClr val="tx1"/>
                </a:solidFill>
                <a:effectLst/>
                <a:latin typeface="+mn-lt"/>
                <a:ea typeface="+mn-ea"/>
                <a:cs typeface="+mn-cs"/>
              </a:rPr>
              <a:t> hale </a:t>
            </a:r>
            <a:r>
              <a:rPr lang="en-US" sz="1200" b="0" i="0" kern="1200" dirty="0" err="1">
                <a:solidFill>
                  <a:schemeClr val="tx1"/>
                </a:solidFill>
                <a:effectLst/>
                <a:latin typeface="+mn-lt"/>
                <a:ea typeface="+mn-ea"/>
                <a:cs typeface="+mn-cs"/>
              </a:rPr>
              <a:t>getirir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Dağıtılmış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cihazlarda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gerçek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zamanlı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olarak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çalışması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gereken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çok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yoğun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mükemmeldir</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Ayrıca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çok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parçacığının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yönetilmesiyle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ilgili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sorunlar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hakkında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endişelenmenize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gerek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yoktur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oysa</a:t>
            </a:r>
            <a:r>
              <a:rPr lang="en-US" sz="1200" b="0" i="0" kern="1200" dirty="0">
                <a:solidFill>
                  <a:schemeClr val="tx1"/>
                </a:solidFill>
                <a:effectLst/>
                <a:latin typeface="+mn-lt"/>
                <a:ea typeface="+mn-ea"/>
                <a:cs typeface="+mn-cs"/>
              </a:rPr>
              <a:t> Spring Boot </a:t>
            </a:r>
            <a:r>
              <a:rPr lang="en-US" sz="1200" b="0" i="0" kern="1200" dirty="0" err="1">
                <a:solidFill>
                  <a:schemeClr val="tx1"/>
                </a:solidFill>
                <a:effectLst/>
                <a:latin typeface="+mn-lt"/>
                <a:ea typeface="+mn-ea"/>
                <a:cs typeface="+mn-cs"/>
              </a:rPr>
              <a:t>dünyasında</a:t>
            </a:r>
            <a:r>
              <a:rPr lang="en-US" sz="1200" b="0" i="0" kern="1200" dirty="0">
                <a:solidFill>
                  <a:schemeClr val="tx1"/>
                </a:solidFill>
                <a:effectLst/>
                <a:latin typeface="+mn-lt"/>
                <a:ea typeface="+mn-ea"/>
                <a:cs typeface="+mn-cs"/>
              </a:rPr>
              <a:t> Java web </a:t>
            </a:r>
            <a:r>
              <a:rPr lang="en-US" sz="1200" b="0" i="0" kern="1200" dirty="0" err="1">
                <a:solidFill>
                  <a:schemeClr val="tx1"/>
                </a:solidFill>
                <a:effectLst/>
                <a:latin typeface="+mn-lt"/>
                <a:ea typeface="+mn-ea"/>
                <a:cs typeface="+mn-cs"/>
              </a:rPr>
              <a:t>uygulamaları</a:t>
            </a:r>
            <a:r>
              <a:rPr lang="en-US" sz="1200" b="0" i="0" kern="1200" dirty="0">
                <a:solidFill>
                  <a:schemeClr val="tx1"/>
                </a:solidFill>
                <a:effectLst/>
                <a:latin typeface="+mn-lt"/>
                <a:ea typeface="+mn-ea"/>
                <a:cs typeface="+mn-cs"/>
              </a:rPr>
              <a:t> her </a:t>
            </a:r>
            <a:r>
              <a:rPr lang="en-US" sz="1200" b="0" i="0" kern="1200" dirty="0" err="1">
                <a:solidFill>
                  <a:schemeClr val="tx1"/>
                </a:solidFill>
                <a:effectLst/>
                <a:latin typeface="+mn-lt"/>
                <a:ea typeface="+mn-ea"/>
                <a:cs typeface="+mn-cs"/>
              </a:rPr>
              <a:t>şeyi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çok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parçacığında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çalıştırmak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kullanılır</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eğer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çılgınca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hesaplama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uygulamama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ihtiyacım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olursa</a:t>
            </a:r>
            <a:r>
              <a:rPr lang="en-US" sz="1200" b="0" i="0" kern="1200" dirty="0">
                <a:solidFill>
                  <a:schemeClr val="tx1"/>
                </a:solidFill>
                <a:effectLst/>
                <a:latin typeface="+mn-lt"/>
                <a:ea typeface="+mn-ea"/>
                <a:cs typeface="+mn-cs"/>
              </a:rPr>
              <a:t> (IoT, e-</a:t>
            </a:r>
            <a:r>
              <a:rPr lang="en-US" sz="1200" b="0" i="0" kern="1200" dirty="0" err="1">
                <a:solidFill>
                  <a:schemeClr val="tx1"/>
                </a:solidFill>
                <a:effectLst/>
                <a:latin typeface="+mn-lt"/>
                <a:ea typeface="+mn-ea"/>
                <a:cs typeface="+mn-cs"/>
              </a:rPr>
              <a:t>ticaret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platformları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Büyük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a:t>
            </a:r>
            <a:r>
              <a:rPr lang="en-US" sz="1200" b="0" i="0" kern="1200" dirty="0">
                <a:solidFill>
                  <a:schemeClr val="tx1"/>
                </a:solidFill>
                <a:effectLst/>
                <a:latin typeface="+mn-lt"/>
                <a:ea typeface="+mn-ea"/>
                <a:cs typeface="+mn-cs"/>
              </a:rPr>
              <a:t>), Spring </a:t>
            </a:r>
            <a:r>
              <a:rPr lang="en-US" sz="1200" b="0" i="0" kern="1200" dirty="0" err="1">
                <a:solidFill>
                  <a:schemeClr val="tx1"/>
                </a:solidFill>
                <a:effectLst/>
                <a:latin typeface="+mn-lt"/>
                <a:ea typeface="+mn-ea"/>
                <a:cs typeface="+mn-cs"/>
              </a:rPr>
              <a:t>Boot'a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gideceğime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inanırsan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iyi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olur</a:t>
            </a:r>
            <a:r>
              <a:rPr lang="en-US" sz="1200" b="0" i="0" kern="1200" dirty="0">
                <a:solidFill>
                  <a:schemeClr val="tx1"/>
                </a:solidFill>
                <a:effectLst/>
                <a:latin typeface="+mn-lt"/>
                <a:ea typeface="+mn-ea"/>
                <a:cs typeface="+mn-cs"/>
              </a:rPr>
              <a:t>.</a:t>
            </a:r>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31</a:t>
            </a:fld>
            <a:endParaRPr lang="en-TR"/>
          </a:p>
        </p:txBody>
      </p:sp>
    </p:spTree>
    <p:extLst>
      <p:ext uri="{BB962C8B-B14F-4D97-AF65-F5344CB8AC3E}">
        <p14:creationId xmlns:p14="http://schemas.microsoft.com/office/powerpoint/2010/main" val="1636638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34</a:t>
            </a:fld>
            <a:endParaRPr lang="en-TR"/>
          </a:p>
        </p:txBody>
      </p:sp>
    </p:spTree>
    <p:extLst>
      <p:ext uri="{BB962C8B-B14F-4D97-AF65-F5344CB8AC3E}">
        <p14:creationId xmlns:p14="http://schemas.microsoft.com/office/powerpoint/2010/main" val="14157175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35</a:t>
            </a:fld>
            <a:endParaRPr lang="en-TR"/>
          </a:p>
        </p:txBody>
      </p:sp>
    </p:spTree>
    <p:extLst>
      <p:ext uri="{BB962C8B-B14F-4D97-AF65-F5344CB8AC3E}">
        <p14:creationId xmlns:p14="http://schemas.microsoft.com/office/powerpoint/2010/main" val="21488380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sng" kern="1200" dirty="0">
                <a:solidFill>
                  <a:schemeClr val="tx1"/>
                </a:solidFill>
                <a:effectLst/>
                <a:latin typeface="+mn-lt"/>
                <a:ea typeface="+mn-ea"/>
                <a:cs typeface="+mn-cs"/>
                <a:hlinkClick r:id="rId3"/>
              </a:rPr>
              <a:t>Fastify</a:t>
            </a:r>
            <a:r>
              <a:rPr lang="en-US" sz="1200" b="0" i="0" kern="1200" dirty="0">
                <a:solidFill>
                  <a:schemeClr val="tx1"/>
                </a:solidFill>
                <a:effectLst/>
                <a:latin typeface="+mn-lt"/>
                <a:ea typeface="+mn-ea"/>
                <a:cs typeface="+mn-cs"/>
              </a:rPr>
              <a:t> , </a:t>
            </a:r>
            <a:r>
              <a:rPr lang="en-US" sz="1200" b="0" i="0" kern="1200" dirty="0" err="1">
                <a:solidFill>
                  <a:schemeClr val="tx1"/>
                </a:solidFill>
                <a:effectLst/>
                <a:latin typeface="+mn-lt"/>
                <a:ea typeface="+mn-ea"/>
                <a:cs typeface="+mn-cs"/>
              </a:rPr>
              <a:t>mükemmel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geliştirici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deneyimi</a:t>
            </a:r>
            <a:r>
              <a:rPr lang="en-US" sz="1200" b="0" i="0" kern="1200" dirty="0">
                <a:solidFill>
                  <a:schemeClr val="tx1"/>
                </a:solidFill>
                <a:effectLst/>
                <a:latin typeface="+mn-lt"/>
                <a:ea typeface="+mn-ea"/>
                <a:cs typeface="+mn-cs"/>
              </a:rPr>
              <a:t>, minimum </a:t>
            </a:r>
            <a:r>
              <a:rPr lang="en-US" sz="1200" b="0" i="0" kern="1200" dirty="0" err="1">
                <a:solidFill>
                  <a:schemeClr val="tx1"/>
                </a:solidFill>
                <a:effectLst/>
                <a:latin typeface="+mn-lt"/>
                <a:ea typeface="+mn-ea"/>
                <a:cs typeface="+mn-cs"/>
              </a:rPr>
              <a:t>performans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yükü</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esnek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eklenti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mimarisi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sağlamaya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odaklanan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açık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kaynaklı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Node.js web </a:t>
            </a:r>
            <a:r>
              <a:rPr lang="en-US" sz="1200" b="0" i="0" kern="1200" dirty="0" err="1">
                <a:solidFill>
                  <a:schemeClr val="tx1"/>
                </a:solidFill>
                <a:effectLst/>
                <a:latin typeface="+mn-lt"/>
                <a:ea typeface="+mn-ea"/>
                <a:cs typeface="+mn-cs"/>
              </a:rPr>
              <a:t>çerçevesidir</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Find my way </a:t>
            </a:r>
            <a:r>
              <a:rPr lang="en-US" sz="1200" b="0" i="0" kern="1200" dirty="0" err="1">
                <a:solidFill>
                  <a:schemeClr val="tx1"/>
                </a:solidFill>
                <a:effectLst/>
                <a:latin typeface="+mn-lt"/>
                <a:ea typeface="+mn-ea"/>
                <a:cs typeface="+mn-cs"/>
              </a:rPr>
              <a:t>yönetimi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route </a:t>
            </a:r>
            <a:r>
              <a:rPr lang="en-US" sz="1200" b="0" i="0" kern="1200" dirty="0" err="1">
                <a:solidFill>
                  <a:schemeClr val="tx1"/>
                </a:solidFill>
                <a:effectLst/>
                <a:latin typeface="+mn-lt"/>
                <a:ea typeface="+mn-ea"/>
                <a:cs typeface="+mn-cs"/>
              </a:rPr>
              <a:t>olayındaki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hızı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nedeniyle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çok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hızlı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Bunu</a:t>
            </a:r>
            <a:r>
              <a:rPr lang="en-US" sz="1200" b="0" i="0" kern="1200" dirty="0">
                <a:solidFill>
                  <a:schemeClr val="tx1"/>
                </a:solidFill>
                <a:effectLst/>
                <a:latin typeface="+mn-lt"/>
                <a:ea typeface="+mn-ea"/>
                <a:cs typeface="+mn-cs"/>
              </a:rPr>
              <a:t> da json </a:t>
            </a:r>
            <a:r>
              <a:rPr lang="en-US" sz="1200" b="0" i="0" kern="1200" dirty="0" err="1">
                <a:solidFill>
                  <a:schemeClr val="tx1"/>
                </a:solidFill>
                <a:effectLst/>
                <a:latin typeface="+mn-lt"/>
                <a:ea typeface="+mn-ea"/>
                <a:cs typeface="+mn-cs"/>
              </a:rPr>
              <a:t>üzerinde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sql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sorgusuna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benzer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sorgulamalar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render </a:t>
            </a:r>
            <a:r>
              <a:rPr lang="en-US" sz="1200" b="0" i="0" kern="1200" dirty="0" err="1">
                <a:solidFill>
                  <a:schemeClr val="tx1"/>
                </a:solidFill>
                <a:effectLst/>
                <a:latin typeface="+mn-lt"/>
                <a:ea typeface="+mn-ea"/>
                <a:cs typeface="+mn-cs"/>
              </a:rPr>
              <a:t>etmeden</a:t>
            </a:r>
            <a:r>
              <a:rPr lang="en-US" sz="1200" b="0" i="0" kern="1200" dirty="0">
                <a:solidFill>
                  <a:schemeClr val="tx1"/>
                </a:solidFill>
                <a:effectLst/>
                <a:latin typeface="+mn-lt"/>
                <a:ea typeface="+mn-ea"/>
                <a:cs typeface="+mn-cs"/>
              </a:rPr>
              <a:t> direct </a:t>
            </a:r>
            <a:r>
              <a:rPr lang="en-US" sz="1200" b="0" i="0" kern="1200" dirty="0" err="1">
                <a:solidFill>
                  <a:schemeClr val="tx1"/>
                </a:solidFill>
                <a:effectLst/>
                <a:latin typeface="+mn-lt"/>
                <a:ea typeface="+mn-ea"/>
                <a:cs typeface="+mn-cs"/>
              </a:rPr>
              <a:t>ihtiyaç</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veriyi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elde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ederek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yapıyor</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Hatta port </a:t>
            </a:r>
            <a:r>
              <a:rPr lang="en-US" sz="1200" b="0" i="0" kern="1200" dirty="0" err="1">
                <a:solidFill>
                  <a:schemeClr val="tx1"/>
                </a:solidFill>
                <a:effectLst/>
                <a:latin typeface="+mn-lt"/>
                <a:ea typeface="+mn-ea"/>
                <a:cs typeface="+mn-cs"/>
              </a:rPr>
              <a:t>yönlendirmeleri</a:t>
            </a:r>
            <a:r>
              <a:rPr lang="en-US" sz="1200" b="0" i="0" kern="1200" dirty="0">
                <a:solidFill>
                  <a:schemeClr val="tx1"/>
                </a:solidFill>
                <a:effectLst/>
                <a:latin typeface="+mn-lt"/>
                <a:ea typeface="+mn-ea"/>
                <a:cs typeface="+mn-cs"/>
              </a:rPr>
              <a:t> de </a:t>
            </a:r>
            <a:r>
              <a:rPr lang="en-US" sz="1200" b="0" i="0" kern="1200" dirty="0" err="1">
                <a:solidFill>
                  <a:schemeClr val="tx1"/>
                </a:solidFill>
                <a:effectLst/>
                <a:latin typeface="+mn-lt"/>
                <a:ea typeface="+mn-ea"/>
                <a:cs typeface="+mn-cs"/>
              </a:rPr>
              <a:t>yaparak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hızı</a:t>
            </a:r>
            <a:r>
              <a:rPr lang="en-US" sz="1200" b="0" i="0" kern="1200" dirty="0">
                <a:solidFill>
                  <a:schemeClr val="tx1"/>
                </a:solidFill>
                <a:effectLst/>
                <a:latin typeface="+mn-lt"/>
                <a:ea typeface="+mn-ea"/>
                <a:cs typeface="+mn-cs"/>
              </a:rPr>
              <a:t> 30 kata </a:t>
            </a:r>
            <a:r>
              <a:rPr lang="en-US" sz="1200" b="0" i="0" kern="1200" dirty="0" err="1">
                <a:solidFill>
                  <a:schemeClr val="tx1"/>
                </a:solidFill>
                <a:effectLst/>
                <a:latin typeface="+mn-lt"/>
                <a:ea typeface="+mn-ea"/>
                <a:cs typeface="+mn-cs"/>
              </a:rPr>
              <a:t>kadar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artırma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durumunuz</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olabiliyor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Karışık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kod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yapısı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oluşturduğundan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dolayı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şu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yaygın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değil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fakat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geliştirmeleri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devam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ediyor</a:t>
            </a:r>
            <a:endParaRPr lang="en-TR" dirty="0"/>
          </a:p>
        </p:txBody>
      </p:sp>
      <p:sp>
        <p:nvSpPr>
          <p:cNvPr id="4" name="Slide Number Placeholder 3"/>
          <p:cNvSpPr>
            <a:spLocks noGrp="1"/>
          </p:cNvSpPr>
          <p:nvPr>
            <p:ph type="sldNum" sz="quarter" idx="5"/>
          </p:nvPr>
        </p:nvSpPr>
        <p:spPr/>
        <p:txBody>
          <a:bodyPr/>
          <a:lstStyle/>
          <a:p>
            <a:fld id="{BDF066E3-7EC6-1B43-B10E-F1A3BB4C719E}" type="slidenum">
              <a:rPr lang="en-TR" smtClean="0"/>
              <a:t>36</a:t>
            </a:fld>
            <a:endParaRPr lang="en-TR"/>
          </a:p>
        </p:txBody>
      </p:sp>
    </p:spTree>
    <p:extLst>
      <p:ext uri="{BB962C8B-B14F-4D97-AF65-F5344CB8AC3E}">
        <p14:creationId xmlns:p14="http://schemas.microsoft.com/office/powerpoint/2010/main" val="405276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Simple Object Access Protocol)</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SOAP, </a:t>
            </a:r>
            <a:r>
              <a:rPr lang="en-US" sz="1200" b="0" i="0" kern="1200" dirty="0" err="1">
                <a:solidFill>
                  <a:schemeClr val="tx1"/>
                </a:solidFill>
                <a:effectLst/>
                <a:latin typeface="+mn-lt"/>
                <a:ea typeface="+mn-ea"/>
                <a:cs typeface="+mn-cs"/>
              </a:rPr>
              <a:t>platformdan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programlama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dilinden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bağımsızdır</a:t>
            </a:r>
            <a:r>
              <a:rPr lang="en-US" sz="1200" b="0" i="0" kern="1200" dirty="0">
                <a:solidFill>
                  <a:schemeClr val="tx1"/>
                </a:solidFill>
                <a:effectLst/>
                <a:latin typeface="+mn-lt"/>
                <a:ea typeface="+mn-ea"/>
                <a:cs typeface="+mn-cs"/>
              </a:rPr>
              <a:t>.</a:t>
            </a:r>
          </a:p>
          <a:p>
            <a:endParaRPr lang="en-TR" dirty="0"/>
          </a:p>
        </p:txBody>
      </p:sp>
      <p:sp>
        <p:nvSpPr>
          <p:cNvPr id="4" name="Slide Number Placeholder 3"/>
          <p:cNvSpPr>
            <a:spLocks noGrp="1"/>
          </p:cNvSpPr>
          <p:nvPr>
            <p:ph type="sldNum" sz="quarter" idx="5"/>
          </p:nvPr>
        </p:nvSpPr>
        <p:spPr/>
        <p:txBody>
          <a:bodyPr/>
          <a:lstStyle/>
          <a:p>
            <a:fld id="{085BAC01-5939-C947-B0FD-BF3F98B213FD}" type="slidenum">
              <a:rPr lang="en-TR" smtClean="0"/>
              <a:t>4</a:t>
            </a:fld>
            <a:endParaRPr lang="en-TR"/>
          </a:p>
        </p:txBody>
      </p:sp>
    </p:spTree>
    <p:extLst>
      <p:ext uri="{BB962C8B-B14F-4D97-AF65-F5344CB8AC3E}">
        <p14:creationId xmlns:p14="http://schemas.microsoft.com/office/powerpoint/2010/main" val="27697651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085BAC01-5939-C947-B0FD-BF3F98B213FD}" type="slidenum">
              <a:rPr lang="en-TR" smtClean="0"/>
              <a:t>5</a:t>
            </a:fld>
            <a:endParaRPr lang="en-TR"/>
          </a:p>
        </p:txBody>
      </p:sp>
    </p:spTree>
    <p:extLst>
      <p:ext uri="{BB962C8B-B14F-4D97-AF65-F5344CB8AC3E}">
        <p14:creationId xmlns:p14="http://schemas.microsoft.com/office/powerpoint/2010/main" val="3057729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JSON </a:t>
            </a:r>
            <a:r>
              <a:rPr lang="en-US" sz="1200" b="1" i="0" kern="1200" dirty="0" err="1">
                <a:solidFill>
                  <a:schemeClr val="tx1"/>
                </a:solidFill>
                <a:effectLst/>
                <a:latin typeface="+mn-lt"/>
                <a:ea typeface="+mn-ea"/>
                <a:cs typeface="+mn-cs"/>
              </a:rPr>
              <a:t>veri</a:t>
            </a:r>
            <a:r>
              <a:rPr lang="en-US" sz="1200" b="1" i="0" kern="1200" dirty="0">
                <a:solidFill>
                  <a:schemeClr val="tx1"/>
                </a:solidFill>
                <a:effectLst/>
                <a:latin typeface="+mn-lt"/>
                <a:ea typeface="+mn-ea"/>
                <a:cs typeface="+mn-cs"/>
              </a:rPr>
              <a:t> tipi </a:t>
            </a:r>
            <a:r>
              <a:rPr lang="en-US" sz="1200" b="1" i="0" kern="1200" dirty="0" err="1">
                <a:solidFill>
                  <a:schemeClr val="tx1"/>
                </a:solidFill>
                <a:effectLst/>
                <a:latin typeface="+mn-lt"/>
                <a:ea typeface="+mn-ea"/>
                <a:cs typeface="+mn-cs"/>
              </a:rPr>
              <a:t>ile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XML’den</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çok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daha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düşük</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boyutlarla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veri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tutulabildiği</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için</a:t>
            </a:r>
            <a:r>
              <a:rPr lang="en-US" sz="1200" b="1" i="0" kern="1200" dirty="0">
                <a:solidFill>
                  <a:schemeClr val="tx1"/>
                </a:solidFill>
                <a:effectLst/>
                <a:latin typeface="+mn-lt"/>
                <a:ea typeface="+mn-ea"/>
                <a:cs typeface="+mn-cs"/>
              </a:rPr>
              <a:t> REST </a:t>
            </a:r>
            <a:r>
              <a:rPr lang="en-US" sz="1200" b="1" i="0" kern="1200" dirty="0" err="1">
                <a:solidFill>
                  <a:schemeClr val="tx1"/>
                </a:solidFill>
                <a:effectLst/>
                <a:latin typeface="+mn-lt"/>
                <a:ea typeface="+mn-ea"/>
                <a:cs typeface="+mn-cs"/>
              </a:rPr>
              <a:t>ile</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daha</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hızlı</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işlem</a:t>
            </a:r>
            <a:r>
              <a:rPr lang="en-US" sz="1200" b="1" i="0" kern="1200" dirty="0">
                <a:solidFill>
                  <a:schemeClr val="tx1"/>
                </a:solidFill>
                <a:effectLst/>
                <a:latin typeface="+mn-lt"/>
                <a:ea typeface="+mn-ea"/>
                <a:cs typeface="+mn-cs"/>
              </a:rPr>
              <a:t> </a:t>
            </a:r>
            <a:r>
              <a:rPr lang="en-US" sz="1200" b="1" i="0" kern="1200" dirty="0" err="1">
                <a:solidFill>
                  <a:schemeClr val="tx1"/>
                </a:solidFill>
                <a:effectLst/>
                <a:latin typeface="+mn-lt"/>
                <a:ea typeface="+mn-ea"/>
                <a:cs typeface="+mn-cs"/>
              </a:rPr>
              <a:t>yapılabilir</a:t>
            </a:r>
            <a:r>
              <a:rPr lang="en-US" sz="1200" b="1" i="0" kern="1200" dirty="0">
                <a:solidFill>
                  <a:schemeClr val="tx1"/>
                </a:solidFill>
                <a:effectLst/>
                <a:latin typeface="+mn-lt"/>
                <a:ea typeface="+mn-ea"/>
                <a:cs typeface="+mn-cs"/>
              </a:rPr>
              <a:t>.</a:t>
            </a:r>
            <a:endParaRPr lang="en-TR" dirty="0"/>
          </a:p>
          <a:p>
            <a:endParaRPr lang="en-TR" dirty="0"/>
          </a:p>
        </p:txBody>
      </p:sp>
      <p:sp>
        <p:nvSpPr>
          <p:cNvPr id="4" name="Slide Number Placeholder 3"/>
          <p:cNvSpPr>
            <a:spLocks noGrp="1"/>
          </p:cNvSpPr>
          <p:nvPr>
            <p:ph type="sldNum" sz="quarter" idx="5"/>
          </p:nvPr>
        </p:nvSpPr>
        <p:spPr/>
        <p:txBody>
          <a:bodyPr/>
          <a:lstStyle/>
          <a:p>
            <a:fld id="{085BAC01-5939-C947-B0FD-BF3F98B213FD}" type="slidenum">
              <a:rPr lang="en-TR" smtClean="0"/>
              <a:t>6</a:t>
            </a:fld>
            <a:endParaRPr lang="en-TR"/>
          </a:p>
        </p:txBody>
      </p:sp>
    </p:spTree>
    <p:extLst>
      <p:ext uri="{BB962C8B-B14F-4D97-AF65-F5344CB8AC3E}">
        <p14:creationId xmlns:p14="http://schemas.microsoft.com/office/powerpoint/2010/main" val="4263065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sz="1200" b="0" i="0" kern="1200" dirty="0" err="1">
                <a:solidFill>
                  <a:schemeClr val="tx1"/>
                </a:solidFill>
                <a:effectLst/>
                <a:latin typeface="+mn-lt"/>
                <a:ea typeface="+mn-ea"/>
                <a:cs typeface="+mn-cs"/>
              </a:rPr>
              <a:t>İstemcinin</a:t>
            </a:r>
            <a:r>
              <a:rPr lang="en-US" sz="1200" b="0" i="0" kern="1200" dirty="0">
                <a:solidFill>
                  <a:schemeClr val="tx1"/>
                </a:solidFill>
                <a:effectLst/>
                <a:latin typeface="+mn-lt"/>
                <a:ea typeface="+mn-ea"/>
                <a:cs typeface="+mn-cs"/>
              </a:rPr>
              <a:t> Web </a:t>
            </a:r>
            <a:r>
              <a:rPr lang="en-US" sz="1200" b="0" i="0" kern="1200" dirty="0" err="1">
                <a:solidFill>
                  <a:schemeClr val="tx1"/>
                </a:solidFill>
                <a:effectLst/>
                <a:latin typeface="+mn-lt"/>
                <a:ea typeface="+mn-ea"/>
                <a:cs typeface="+mn-cs"/>
              </a:rPr>
              <a:t>servisleri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anlaşabilmesi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için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istemcinin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üstünde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Proxy </a:t>
            </a:r>
            <a:r>
              <a:rPr lang="en-US" sz="1200" b="0" i="0" kern="1200" dirty="0" err="1">
                <a:solidFill>
                  <a:schemeClr val="tx1"/>
                </a:solidFill>
                <a:effectLst/>
                <a:latin typeface="+mn-lt"/>
                <a:ea typeface="+mn-ea"/>
                <a:cs typeface="+mn-cs"/>
              </a:rPr>
              <a:t>nesnesinin</a:t>
            </a:r>
            <a:r>
              <a:rPr lang="en-US" sz="1200" b="0" i="0" kern="1200" dirty="0">
                <a:solidFill>
                  <a:schemeClr val="tx1"/>
                </a:solidFill>
                <a:effectLst/>
                <a:latin typeface="+mn-lt"/>
                <a:ea typeface="+mn-ea"/>
                <a:cs typeface="+mn-cs"/>
              </a:rPr>
              <a:t> var </a:t>
            </a:r>
            <a:r>
              <a:rPr lang="en-US" sz="1200" b="0" i="0" kern="1200" dirty="0" err="1">
                <a:solidFill>
                  <a:schemeClr val="tx1"/>
                </a:solidFill>
                <a:effectLst/>
                <a:latin typeface="+mn-lt"/>
                <a:ea typeface="+mn-ea"/>
                <a:cs typeface="+mn-cs"/>
              </a:rPr>
              <a:t>olması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gerekmektedir</a:t>
            </a:r>
            <a:r>
              <a:rPr lang="en-US" sz="1200" b="0" i="0" kern="1200" dirty="0">
                <a:solidFill>
                  <a:schemeClr val="tx1"/>
                </a:solidFill>
                <a:effectLst/>
                <a:latin typeface="+mn-lt"/>
                <a:ea typeface="+mn-ea"/>
                <a:cs typeface="+mn-cs"/>
              </a:rPr>
              <a:t>. Bu </a:t>
            </a:r>
            <a:r>
              <a:rPr lang="en-US" sz="1200" b="0" i="0" kern="1200" dirty="0" err="1">
                <a:solidFill>
                  <a:schemeClr val="tx1"/>
                </a:solidFill>
                <a:effectLst/>
                <a:latin typeface="+mn-lt"/>
                <a:ea typeface="+mn-ea"/>
                <a:cs typeface="+mn-cs"/>
              </a:rPr>
              <a:t>dosya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yardımıyla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istemci</a:t>
            </a:r>
            <a:r>
              <a:rPr lang="en-US" sz="1200" b="0" i="0" kern="1200" dirty="0">
                <a:solidFill>
                  <a:schemeClr val="tx1"/>
                </a:solidFill>
                <a:effectLst/>
                <a:latin typeface="+mn-lt"/>
                <a:ea typeface="+mn-ea"/>
                <a:cs typeface="+mn-cs"/>
              </a:rPr>
              <a:t> Web </a:t>
            </a:r>
            <a:r>
              <a:rPr lang="en-US" sz="1200" b="0" i="0" kern="1200" dirty="0" err="1">
                <a:solidFill>
                  <a:schemeClr val="tx1"/>
                </a:solidFill>
                <a:effectLst/>
                <a:latin typeface="+mn-lt"/>
                <a:ea typeface="+mn-ea"/>
                <a:cs typeface="+mn-cs"/>
              </a:rPr>
              <a:t>servisine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ait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bilgileri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temin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etmesi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sağlanmaktadır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İstemci</a:t>
            </a:r>
            <a:r>
              <a:rPr lang="en-US" sz="1200" b="0" i="0" kern="1200" dirty="0">
                <a:solidFill>
                  <a:schemeClr val="tx1"/>
                </a:solidFill>
                <a:effectLst/>
                <a:latin typeface="+mn-lt"/>
                <a:ea typeface="+mn-ea"/>
                <a:cs typeface="+mn-cs"/>
              </a:rPr>
              <a:t> Web </a:t>
            </a:r>
            <a:r>
              <a:rPr lang="en-US" sz="1200" b="0" i="0" kern="1200" dirty="0" err="1">
                <a:solidFill>
                  <a:schemeClr val="tx1"/>
                </a:solidFill>
                <a:effectLst/>
                <a:latin typeface="+mn-lt"/>
                <a:ea typeface="+mn-ea"/>
                <a:cs typeface="+mn-cs"/>
              </a:rPr>
              <a:t>servisi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ile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bağlantı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kurmak</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istediğinde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sunucudan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wsdl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uzantılı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doküman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talep</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edilecektir</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Web </a:t>
            </a:r>
            <a:r>
              <a:rPr lang="en-US" sz="1200" b="0" i="0" kern="1200" dirty="0" err="1">
                <a:solidFill>
                  <a:schemeClr val="tx1"/>
                </a:solidFill>
                <a:effectLst/>
                <a:latin typeface="+mn-lt"/>
                <a:ea typeface="+mn-ea"/>
                <a:cs typeface="+mn-cs"/>
              </a:rPr>
              <a:t>servisi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tanımı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işlemler</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giren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çıkan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mesaj</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formatları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ağ</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ve</a:t>
            </a:r>
            <a:r>
              <a:rPr lang="en-US" sz="1200" b="0" i="0" kern="1200" dirty="0">
                <a:solidFill>
                  <a:schemeClr val="tx1"/>
                </a:solidFill>
                <a:effectLst/>
                <a:latin typeface="+mn-lt"/>
                <a:ea typeface="+mn-ea"/>
                <a:cs typeface="+mn-cs"/>
              </a:rPr>
              <a:t> port </a:t>
            </a:r>
            <a:r>
              <a:rPr lang="en-US" sz="1200" b="0" i="0" kern="1200" dirty="0" err="1">
                <a:solidFill>
                  <a:schemeClr val="tx1"/>
                </a:solidFill>
                <a:effectLst/>
                <a:latin typeface="+mn-lt"/>
                <a:ea typeface="+mn-ea"/>
                <a:cs typeface="+mn-cs"/>
              </a:rPr>
              <a:t>adresleri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gibi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bilgileri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tanımlar</a:t>
            </a:r>
            <a:r>
              <a:rPr lang="en-US" sz="1200" b="0" i="0" kern="1200" dirty="0">
                <a:solidFill>
                  <a:schemeClr val="tx1"/>
                </a:solidFill>
                <a:effectLst/>
                <a:latin typeface="+mn-lt"/>
                <a:ea typeface="+mn-ea"/>
                <a:cs typeface="+mn-cs"/>
              </a:rPr>
              <a:t>.</a:t>
            </a:r>
            <a:endParaRPr lang="en-TR" dirty="0"/>
          </a:p>
        </p:txBody>
      </p:sp>
      <p:sp>
        <p:nvSpPr>
          <p:cNvPr id="4" name="Slide Number Placeholder 3"/>
          <p:cNvSpPr>
            <a:spLocks noGrp="1"/>
          </p:cNvSpPr>
          <p:nvPr>
            <p:ph type="sldNum" sz="quarter" idx="5"/>
          </p:nvPr>
        </p:nvSpPr>
        <p:spPr/>
        <p:txBody>
          <a:bodyPr/>
          <a:lstStyle/>
          <a:p>
            <a:fld id="{085BAC01-5939-C947-B0FD-BF3F98B213FD}" type="slidenum">
              <a:rPr lang="en-TR" smtClean="0"/>
              <a:t>8</a:t>
            </a:fld>
            <a:endParaRPr lang="en-TR"/>
          </a:p>
        </p:txBody>
      </p:sp>
    </p:spTree>
    <p:extLst>
      <p:ext uri="{BB962C8B-B14F-4D97-AF65-F5344CB8AC3E}">
        <p14:creationId xmlns:p14="http://schemas.microsoft.com/office/powerpoint/2010/main" val="3697505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7/24/20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7/24/20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7/24/20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7/24/20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7/24/20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7/24/20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7/24/20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7/24/20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7/24/20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7/24/20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7/24/20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7/24/20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7/24/20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7/24/20</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7/24/20</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smyracul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6.xml"/><Relationship Id="rId5" Type="http://schemas.openxmlformats.org/officeDocument/2006/relationships/image" Target="../media/image6.tiff"/><Relationship Id="rId4" Type="http://schemas.openxmlformats.org/officeDocument/2006/relationships/image" Target="../media/image5.tiff"/></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developer.mozilla.org/en-US/docs/Web/HTTP/Methods/HEAD" TargetMode="External"/><Relationship Id="rId7" Type="http://schemas.openxmlformats.org/officeDocument/2006/relationships/hyperlink" Target="https://developer.mozilla.org/en-US/docs/Web/HTTP/Methods/PATCH" TargetMode="External"/><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hyperlink" Target="https://developer.mozilla.org/en-US/docs/Web/HTTP/Methods/TRACE" TargetMode="External"/><Relationship Id="rId5" Type="http://schemas.openxmlformats.org/officeDocument/2006/relationships/hyperlink" Target="https://developer.mozilla.org/en-US/docs/Web/HTTP/Methods/OPTIONS" TargetMode="External"/><Relationship Id="rId4" Type="http://schemas.openxmlformats.org/officeDocument/2006/relationships/hyperlink" Target="https://developer.mozilla.org/en-US/docs/Web/HTTP/Methods/CONNECT"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www.fastify.io/" TargetMode="External"/><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18.tif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D42C2-8E6B-4446-922D-9F5634913BBC}"/>
              </a:ext>
            </a:extLst>
          </p:cNvPr>
          <p:cNvSpPr>
            <a:spLocks noGrp="1"/>
          </p:cNvSpPr>
          <p:nvPr>
            <p:ph type="ctrTitle"/>
          </p:nvPr>
        </p:nvSpPr>
        <p:spPr/>
        <p:txBody>
          <a:bodyPr/>
          <a:lstStyle/>
          <a:p>
            <a:r>
              <a:rPr lang="en-TR" dirty="0"/>
              <a:t>Rest &amp; Restful APIs and more…</a:t>
            </a:r>
            <a:br>
              <a:rPr lang="en-TR" dirty="0"/>
            </a:br>
            <a:r>
              <a:rPr lang="en-TR" dirty="0"/>
              <a:t>Restify to a faster Fastify</a:t>
            </a:r>
            <a:br>
              <a:rPr lang="en-TR" dirty="0"/>
            </a:br>
            <a:endParaRPr lang="en-TR" dirty="0"/>
          </a:p>
        </p:txBody>
      </p:sp>
      <p:sp>
        <p:nvSpPr>
          <p:cNvPr id="3" name="Subtitle 2">
            <a:extLst>
              <a:ext uri="{FF2B5EF4-FFF2-40B4-BE49-F238E27FC236}">
                <a16:creationId xmlns:a16="http://schemas.microsoft.com/office/drawing/2014/main" id="{9B0A3907-41E1-3841-8701-A6DB7EDD1D8F}"/>
              </a:ext>
            </a:extLst>
          </p:cNvPr>
          <p:cNvSpPr>
            <a:spLocks noGrp="1"/>
          </p:cNvSpPr>
          <p:nvPr>
            <p:ph type="subTitle" idx="1"/>
          </p:nvPr>
        </p:nvSpPr>
        <p:spPr>
          <a:xfrm>
            <a:off x="810001" y="5280846"/>
            <a:ext cx="10572000" cy="765111"/>
          </a:xfrm>
        </p:spPr>
        <p:txBody>
          <a:bodyPr>
            <a:normAutofit lnSpcReduction="10000"/>
          </a:bodyPr>
          <a:lstStyle/>
          <a:p>
            <a:r>
              <a:rPr lang="en-TR" dirty="0"/>
              <a:t>Osman Korcan Andaç</a:t>
            </a:r>
          </a:p>
          <a:p>
            <a:r>
              <a:rPr lang="en-US" dirty="0">
                <a:hlinkClick r:id="rId3"/>
              </a:rPr>
              <a:t>https://github.com/smyracula</a:t>
            </a:r>
            <a:endParaRPr lang="en-TR" dirty="0"/>
          </a:p>
        </p:txBody>
      </p:sp>
    </p:spTree>
    <p:extLst>
      <p:ext uri="{BB962C8B-B14F-4D97-AF65-F5344CB8AC3E}">
        <p14:creationId xmlns:p14="http://schemas.microsoft.com/office/powerpoint/2010/main" val="3359779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FB906-CE52-9E44-833F-89C61C2B2996}"/>
              </a:ext>
            </a:extLst>
          </p:cNvPr>
          <p:cNvSpPr>
            <a:spLocks noGrp="1"/>
          </p:cNvSpPr>
          <p:nvPr>
            <p:ph type="title"/>
          </p:nvPr>
        </p:nvSpPr>
        <p:spPr/>
        <p:txBody>
          <a:bodyPr/>
          <a:lstStyle/>
          <a:p>
            <a:r>
              <a:rPr lang="en-TR" dirty="0"/>
              <a:t>Soap vs Rest</a:t>
            </a:r>
          </a:p>
        </p:txBody>
      </p:sp>
      <p:sp>
        <p:nvSpPr>
          <p:cNvPr id="3" name="Content Placeholder 2">
            <a:extLst>
              <a:ext uri="{FF2B5EF4-FFF2-40B4-BE49-F238E27FC236}">
                <a16:creationId xmlns:a16="http://schemas.microsoft.com/office/drawing/2014/main" id="{0D4F6A0E-773F-F04D-8406-58AF65AD0B88}"/>
              </a:ext>
            </a:extLst>
          </p:cNvPr>
          <p:cNvSpPr>
            <a:spLocks noGrp="1"/>
          </p:cNvSpPr>
          <p:nvPr>
            <p:ph sz="half" idx="1"/>
          </p:nvPr>
        </p:nvSpPr>
        <p:spPr>
          <a:ln>
            <a:solidFill>
              <a:schemeClr val="accent1"/>
            </a:solidFill>
          </a:ln>
        </p:spPr>
        <p:txBody>
          <a:bodyPr/>
          <a:lstStyle/>
          <a:p>
            <a:endParaRPr lang="en-US" dirty="0"/>
          </a:p>
          <a:p>
            <a:r>
              <a:rPr lang="en-US" b="1" dirty="0"/>
              <a:t>Soap</a:t>
            </a:r>
            <a:r>
              <a:rPr lang="en-US" dirty="0"/>
              <a:t> : Supports HTTPS, but WS-SECURITY plugin is required</a:t>
            </a:r>
            <a:endParaRPr lang="en-TR" b="1" dirty="0"/>
          </a:p>
        </p:txBody>
      </p:sp>
      <p:sp>
        <p:nvSpPr>
          <p:cNvPr id="4" name="Content Placeholder 3">
            <a:extLst>
              <a:ext uri="{FF2B5EF4-FFF2-40B4-BE49-F238E27FC236}">
                <a16:creationId xmlns:a16="http://schemas.microsoft.com/office/drawing/2014/main" id="{C99D7D29-36D0-6D49-A284-D0F24D57C0A2}"/>
              </a:ext>
            </a:extLst>
          </p:cNvPr>
          <p:cNvSpPr>
            <a:spLocks noGrp="1"/>
          </p:cNvSpPr>
          <p:nvPr>
            <p:ph sz="half" idx="2"/>
          </p:nvPr>
        </p:nvSpPr>
        <p:spPr>
          <a:ln>
            <a:solidFill>
              <a:schemeClr val="accent1"/>
            </a:solidFill>
          </a:ln>
        </p:spPr>
        <p:txBody>
          <a:bodyPr/>
          <a:lstStyle/>
          <a:p>
            <a:endParaRPr lang="en-US" b="1" dirty="0"/>
          </a:p>
          <a:p>
            <a:r>
              <a:rPr lang="en-US" b="1" dirty="0"/>
              <a:t>REST : </a:t>
            </a:r>
            <a:r>
              <a:rPr lang="en-US" dirty="0"/>
              <a:t>Supports HTTPS</a:t>
            </a:r>
            <a:endParaRPr lang="en-TR" b="1" dirty="0"/>
          </a:p>
        </p:txBody>
      </p:sp>
    </p:spTree>
    <p:extLst>
      <p:ext uri="{BB962C8B-B14F-4D97-AF65-F5344CB8AC3E}">
        <p14:creationId xmlns:p14="http://schemas.microsoft.com/office/powerpoint/2010/main" val="223356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22D0D-9AB3-4F4C-8890-904FF08EBF28}"/>
              </a:ext>
            </a:extLst>
          </p:cNvPr>
          <p:cNvSpPr>
            <a:spLocks noGrp="1"/>
          </p:cNvSpPr>
          <p:nvPr>
            <p:ph type="title"/>
          </p:nvPr>
        </p:nvSpPr>
        <p:spPr/>
        <p:txBody>
          <a:bodyPr/>
          <a:lstStyle/>
          <a:p>
            <a:r>
              <a:rPr lang="en-TR" dirty="0"/>
              <a:t>Restful Response Types</a:t>
            </a:r>
          </a:p>
        </p:txBody>
      </p:sp>
      <p:pic>
        <p:nvPicPr>
          <p:cNvPr id="3" name="Picture 2">
            <a:extLst>
              <a:ext uri="{FF2B5EF4-FFF2-40B4-BE49-F238E27FC236}">
                <a16:creationId xmlns:a16="http://schemas.microsoft.com/office/drawing/2014/main" id="{E9E66171-3D98-E44E-A532-1D1BCE0419A8}"/>
              </a:ext>
            </a:extLst>
          </p:cNvPr>
          <p:cNvPicPr>
            <a:picLocks noChangeAspect="1"/>
          </p:cNvPicPr>
          <p:nvPr/>
        </p:nvPicPr>
        <p:blipFill>
          <a:blip r:embed="rId2"/>
          <a:stretch>
            <a:fillRect/>
          </a:stretch>
        </p:blipFill>
        <p:spPr>
          <a:xfrm>
            <a:off x="440449" y="3097668"/>
            <a:ext cx="2599178" cy="2599178"/>
          </a:xfrm>
          <a:prstGeom prst="rect">
            <a:avLst/>
          </a:prstGeom>
        </p:spPr>
      </p:pic>
      <p:pic>
        <p:nvPicPr>
          <p:cNvPr id="4" name="Picture 3">
            <a:extLst>
              <a:ext uri="{FF2B5EF4-FFF2-40B4-BE49-F238E27FC236}">
                <a16:creationId xmlns:a16="http://schemas.microsoft.com/office/drawing/2014/main" id="{01B40E33-7AF2-7544-9D1B-7E781014FD1F}"/>
              </a:ext>
            </a:extLst>
          </p:cNvPr>
          <p:cNvPicPr>
            <a:picLocks noChangeAspect="1"/>
          </p:cNvPicPr>
          <p:nvPr/>
        </p:nvPicPr>
        <p:blipFill>
          <a:blip r:embed="rId3"/>
          <a:stretch>
            <a:fillRect/>
          </a:stretch>
        </p:blipFill>
        <p:spPr>
          <a:xfrm>
            <a:off x="3039627" y="2967021"/>
            <a:ext cx="2860472" cy="2860472"/>
          </a:xfrm>
          <a:prstGeom prst="rect">
            <a:avLst/>
          </a:prstGeom>
        </p:spPr>
      </p:pic>
      <p:pic>
        <p:nvPicPr>
          <p:cNvPr id="5" name="Picture 4">
            <a:extLst>
              <a:ext uri="{FF2B5EF4-FFF2-40B4-BE49-F238E27FC236}">
                <a16:creationId xmlns:a16="http://schemas.microsoft.com/office/drawing/2014/main" id="{A76CCB27-0D99-234E-BEF0-BB85DAC25891}"/>
              </a:ext>
            </a:extLst>
          </p:cNvPr>
          <p:cNvPicPr>
            <a:picLocks noChangeAspect="1"/>
          </p:cNvPicPr>
          <p:nvPr/>
        </p:nvPicPr>
        <p:blipFill>
          <a:blip r:embed="rId4"/>
          <a:stretch>
            <a:fillRect/>
          </a:stretch>
        </p:blipFill>
        <p:spPr>
          <a:xfrm>
            <a:off x="6055199" y="3104159"/>
            <a:ext cx="2860472" cy="2624663"/>
          </a:xfrm>
          <a:prstGeom prst="rect">
            <a:avLst/>
          </a:prstGeom>
        </p:spPr>
      </p:pic>
      <p:pic>
        <p:nvPicPr>
          <p:cNvPr id="6" name="Picture 5">
            <a:extLst>
              <a:ext uri="{FF2B5EF4-FFF2-40B4-BE49-F238E27FC236}">
                <a16:creationId xmlns:a16="http://schemas.microsoft.com/office/drawing/2014/main" id="{F2D1BF06-4B34-B540-9F4D-43A353EB6EBA}"/>
              </a:ext>
            </a:extLst>
          </p:cNvPr>
          <p:cNvPicPr>
            <a:picLocks noChangeAspect="1"/>
          </p:cNvPicPr>
          <p:nvPr/>
        </p:nvPicPr>
        <p:blipFill>
          <a:blip r:embed="rId5"/>
          <a:stretch>
            <a:fillRect/>
          </a:stretch>
        </p:blipFill>
        <p:spPr>
          <a:xfrm>
            <a:off x="9372870" y="3219083"/>
            <a:ext cx="2509739" cy="2509739"/>
          </a:xfrm>
          <a:prstGeom prst="rect">
            <a:avLst/>
          </a:prstGeom>
        </p:spPr>
      </p:pic>
    </p:spTree>
    <p:extLst>
      <p:ext uri="{BB962C8B-B14F-4D97-AF65-F5344CB8AC3E}">
        <p14:creationId xmlns:p14="http://schemas.microsoft.com/office/powerpoint/2010/main" val="895553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117D3C6-C8D0-1941-9B20-AD5EA0C2F230}"/>
              </a:ext>
            </a:extLst>
          </p:cNvPr>
          <p:cNvPicPr>
            <a:picLocks noChangeAspect="1"/>
          </p:cNvPicPr>
          <p:nvPr/>
        </p:nvPicPr>
        <p:blipFill>
          <a:blip r:embed="rId2"/>
          <a:stretch>
            <a:fillRect/>
          </a:stretch>
        </p:blipFill>
        <p:spPr>
          <a:xfrm>
            <a:off x="2946400" y="1473200"/>
            <a:ext cx="6299200" cy="3911600"/>
          </a:xfrm>
          <a:prstGeom prst="rect">
            <a:avLst/>
          </a:prstGeom>
        </p:spPr>
      </p:pic>
    </p:spTree>
    <p:extLst>
      <p:ext uri="{BB962C8B-B14F-4D97-AF65-F5344CB8AC3E}">
        <p14:creationId xmlns:p14="http://schemas.microsoft.com/office/powerpoint/2010/main" val="655601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a:extLst>
              <a:ext uri="{FF2B5EF4-FFF2-40B4-BE49-F238E27FC236}">
                <a16:creationId xmlns:a16="http://schemas.microsoft.com/office/drawing/2014/main" id="{5693B352-8B1A-134A-AEAA-3F9E9E03D2AF}"/>
              </a:ext>
            </a:extLst>
          </p:cNvPr>
          <p:cNvPicPr>
            <a:picLocks noChangeAspect="1"/>
          </p:cNvPicPr>
          <p:nvPr/>
        </p:nvPicPr>
        <p:blipFill>
          <a:blip r:embed="rId2"/>
          <a:stretch>
            <a:fillRect/>
          </a:stretch>
        </p:blipFill>
        <p:spPr>
          <a:xfrm>
            <a:off x="2536689" y="665348"/>
            <a:ext cx="7794085" cy="5696594"/>
          </a:xfrm>
          <a:prstGeom prst="rect">
            <a:avLst/>
          </a:prstGeom>
        </p:spPr>
      </p:pic>
    </p:spTree>
    <p:extLst>
      <p:ext uri="{BB962C8B-B14F-4D97-AF65-F5344CB8AC3E}">
        <p14:creationId xmlns:p14="http://schemas.microsoft.com/office/powerpoint/2010/main" val="4754075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6">
            <a:extLst>
              <a:ext uri="{FF2B5EF4-FFF2-40B4-BE49-F238E27FC236}">
                <a16:creationId xmlns:a16="http://schemas.microsoft.com/office/drawing/2014/main" id="{DEA556CB-0CED-F340-A633-1827D35D198E}"/>
              </a:ext>
            </a:extLst>
          </p:cNvPr>
          <p:cNvSpPr txBox="1">
            <a:spLocks/>
          </p:cNvSpPr>
          <p:nvPr/>
        </p:nvSpPr>
        <p:spPr>
          <a:xfrm>
            <a:off x="651753" y="2222287"/>
            <a:ext cx="9922213" cy="3636511"/>
          </a:xfrm>
          <a:prstGeom prst="rect">
            <a:avLst/>
          </a:prstGeom>
        </p:spPr>
        <p:txBody>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914400" lvl="2" indent="0" algn="ctr">
              <a:buFont typeface="Wingdings 2" charset="2"/>
              <a:buNone/>
            </a:pPr>
            <a:r>
              <a:rPr lang="en-TR" sz="6600" dirty="0">
                <a:solidFill>
                  <a:schemeClr val="accent1">
                    <a:lumMod val="60000"/>
                    <a:lumOff val="40000"/>
                  </a:schemeClr>
                </a:solidFill>
              </a:rPr>
              <a:t>&lt;</a:t>
            </a:r>
            <a:r>
              <a:rPr lang="en-TR" sz="9200" dirty="0">
                <a:solidFill>
                  <a:schemeClr val="accent4">
                    <a:lumMod val="75000"/>
                  </a:schemeClr>
                </a:solidFill>
              </a:rPr>
              <a:t>HTTP Methods</a:t>
            </a:r>
            <a:r>
              <a:rPr lang="en-TR" sz="6600" dirty="0">
                <a:solidFill>
                  <a:schemeClr val="accent1">
                    <a:lumMod val="60000"/>
                    <a:lumOff val="40000"/>
                  </a:schemeClr>
                </a:solidFill>
              </a:rPr>
              <a:t>&gt;</a:t>
            </a:r>
          </a:p>
        </p:txBody>
      </p:sp>
    </p:spTree>
    <p:extLst>
      <p:ext uri="{BB962C8B-B14F-4D97-AF65-F5344CB8AC3E}">
        <p14:creationId xmlns:p14="http://schemas.microsoft.com/office/powerpoint/2010/main" val="3730188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83E04-4E8F-6448-ADA8-AABE7855E6F2}"/>
              </a:ext>
            </a:extLst>
          </p:cNvPr>
          <p:cNvSpPr>
            <a:spLocks noGrp="1"/>
          </p:cNvSpPr>
          <p:nvPr>
            <p:ph type="title"/>
          </p:nvPr>
        </p:nvSpPr>
        <p:spPr/>
        <p:txBody>
          <a:bodyPr/>
          <a:lstStyle/>
          <a:p>
            <a:r>
              <a:rPr lang="en-TR" dirty="0"/>
              <a:t>GET</a:t>
            </a:r>
          </a:p>
        </p:txBody>
      </p:sp>
      <p:sp>
        <p:nvSpPr>
          <p:cNvPr id="4" name="TextBox 3">
            <a:extLst>
              <a:ext uri="{FF2B5EF4-FFF2-40B4-BE49-F238E27FC236}">
                <a16:creationId xmlns:a16="http://schemas.microsoft.com/office/drawing/2014/main" id="{EB6DFC56-5BEC-074B-936F-0815BA1EF8A5}"/>
              </a:ext>
            </a:extLst>
          </p:cNvPr>
          <p:cNvSpPr txBox="1"/>
          <p:nvPr/>
        </p:nvSpPr>
        <p:spPr>
          <a:xfrm>
            <a:off x="586854" y="2782669"/>
            <a:ext cx="7896714" cy="646331"/>
          </a:xfrm>
          <a:prstGeom prst="rect">
            <a:avLst/>
          </a:prstGeom>
          <a:noFill/>
        </p:spPr>
        <p:txBody>
          <a:bodyPr wrap="none" rtlCol="0">
            <a:spAutoFit/>
          </a:bodyPr>
          <a:lstStyle/>
          <a:p>
            <a:r>
              <a:rPr lang="en-US" dirty="0"/>
              <a:t>The GET method requests a representation of the specified resource. </a:t>
            </a:r>
          </a:p>
          <a:p>
            <a:r>
              <a:rPr lang="en-US" dirty="0"/>
              <a:t>Requests using GET should only retrieve data.</a:t>
            </a:r>
            <a:endParaRPr lang="en-TR" dirty="0"/>
          </a:p>
        </p:txBody>
      </p:sp>
    </p:spTree>
    <p:extLst>
      <p:ext uri="{BB962C8B-B14F-4D97-AF65-F5344CB8AC3E}">
        <p14:creationId xmlns:p14="http://schemas.microsoft.com/office/powerpoint/2010/main" val="3926621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70AFDEE-0ECF-C145-9BC7-622415BE488E}"/>
              </a:ext>
            </a:extLst>
          </p:cNvPr>
          <p:cNvPicPr>
            <a:picLocks noChangeAspect="1"/>
          </p:cNvPicPr>
          <p:nvPr/>
        </p:nvPicPr>
        <p:blipFill>
          <a:blip r:embed="rId2"/>
          <a:stretch>
            <a:fillRect/>
          </a:stretch>
        </p:blipFill>
        <p:spPr>
          <a:xfrm>
            <a:off x="1231900" y="412750"/>
            <a:ext cx="9728200" cy="6032500"/>
          </a:xfrm>
          <a:prstGeom prst="rect">
            <a:avLst/>
          </a:prstGeom>
        </p:spPr>
      </p:pic>
    </p:spTree>
    <p:extLst>
      <p:ext uri="{BB962C8B-B14F-4D97-AF65-F5344CB8AC3E}">
        <p14:creationId xmlns:p14="http://schemas.microsoft.com/office/powerpoint/2010/main" val="283159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83E04-4E8F-6448-ADA8-AABE7855E6F2}"/>
              </a:ext>
            </a:extLst>
          </p:cNvPr>
          <p:cNvSpPr>
            <a:spLocks noGrp="1"/>
          </p:cNvSpPr>
          <p:nvPr>
            <p:ph type="title"/>
          </p:nvPr>
        </p:nvSpPr>
        <p:spPr/>
        <p:txBody>
          <a:bodyPr/>
          <a:lstStyle/>
          <a:p>
            <a:r>
              <a:rPr lang="en-TR" dirty="0"/>
              <a:t>POST</a:t>
            </a:r>
          </a:p>
        </p:txBody>
      </p:sp>
      <p:sp>
        <p:nvSpPr>
          <p:cNvPr id="4" name="TextBox 3">
            <a:extLst>
              <a:ext uri="{FF2B5EF4-FFF2-40B4-BE49-F238E27FC236}">
                <a16:creationId xmlns:a16="http://schemas.microsoft.com/office/drawing/2014/main" id="{EB6DFC56-5BEC-074B-936F-0815BA1EF8A5}"/>
              </a:ext>
            </a:extLst>
          </p:cNvPr>
          <p:cNvSpPr txBox="1"/>
          <p:nvPr/>
        </p:nvSpPr>
        <p:spPr>
          <a:xfrm>
            <a:off x="586854" y="2782669"/>
            <a:ext cx="8060220" cy="646331"/>
          </a:xfrm>
          <a:prstGeom prst="rect">
            <a:avLst/>
          </a:prstGeom>
          <a:noFill/>
        </p:spPr>
        <p:txBody>
          <a:bodyPr wrap="none" rtlCol="0">
            <a:spAutoFit/>
          </a:bodyPr>
          <a:lstStyle/>
          <a:p>
            <a:r>
              <a:rPr lang="en-US" dirty="0"/>
              <a:t>The POST method is used to submit an entity to the specified resource, </a:t>
            </a:r>
          </a:p>
          <a:p>
            <a:r>
              <a:rPr lang="en-US" dirty="0"/>
              <a:t>often causing a change in state or side effects on the server.</a:t>
            </a:r>
            <a:endParaRPr lang="en-TR" dirty="0"/>
          </a:p>
        </p:txBody>
      </p:sp>
    </p:spTree>
    <p:extLst>
      <p:ext uri="{BB962C8B-B14F-4D97-AF65-F5344CB8AC3E}">
        <p14:creationId xmlns:p14="http://schemas.microsoft.com/office/powerpoint/2010/main" val="42789831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7E194F-55A7-D44A-AD16-742576833D79}"/>
              </a:ext>
            </a:extLst>
          </p:cNvPr>
          <p:cNvPicPr>
            <a:picLocks noChangeAspect="1"/>
          </p:cNvPicPr>
          <p:nvPr/>
        </p:nvPicPr>
        <p:blipFill>
          <a:blip r:embed="rId2"/>
          <a:stretch>
            <a:fillRect/>
          </a:stretch>
        </p:blipFill>
        <p:spPr>
          <a:xfrm>
            <a:off x="2280108" y="263405"/>
            <a:ext cx="7631783" cy="6331190"/>
          </a:xfrm>
          <a:prstGeom prst="rect">
            <a:avLst/>
          </a:prstGeom>
        </p:spPr>
      </p:pic>
    </p:spTree>
    <p:extLst>
      <p:ext uri="{BB962C8B-B14F-4D97-AF65-F5344CB8AC3E}">
        <p14:creationId xmlns:p14="http://schemas.microsoft.com/office/powerpoint/2010/main" val="4240739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83E04-4E8F-6448-ADA8-AABE7855E6F2}"/>
              </a:ext>
            </a:extLst>
          </p:cNvPr>
          <p:cNvSpPr>
            <a:spLocks noGrp="1"/>
          </p:cNvSpPr>
          <p:nvPr>
            <p:ph type="title"/>
          </p:nvPr>
        </p:nvSpPr>
        <p:spPr/>
        <p:txBody>
          <a:bodyPr/>
          <a:lstStyle/>
          <a:p>
            <a:r>
              <a:rPr lang="en-TR" dirty="0"/>
              <a:t>PUT</a:t>
            </a:r>
          </a:p>
        </p:txBody>
      </p:sp>
      <p:sp>
        <p:nvSpPr>
          <p:cNvPr id="4" name="TextBox 3">
            <a:extLst>
              <a:ext uri="{FF2B5EF4-FFF2-40B4-BE49-F238E27FC236}">
                <a16:creationId xmlns:a16="http://schemas.microsoft.com/office/drawing/2014/main" id="{EB6DFC56-5BEC-074B-936F-0815BA1EF8A5}"/>
              </a:ext>
            </a:extLst>
          </p:cNvPr>
          <p:cNvSpPr txBox="1"/>
          <p:nvPr/>
        </p:nvSpPr>
        <p:spPr>
          <a:xfrm>
            <a:off x="586854" y="2782669"/>
            <a:ext cx="11423320" cy="369332"/>
          </a:xfrm>
          <a:prstGeom prst="rect">
            <a:avLst/>
          </a:prstGeom>
          <a:noFill/>
        </p:spPr>
        <p:txBody>
          <a:bodyPr wrap="none" rtlCol="0">
            <a:spAutoFit/>
          </a:bodyPr>
          <a:lstStyle/>
          <a:p>
            <a:r>
              <a:rPr lang="en-US" dirty="0"/>
              <a:t>The PUT method replaces all current representations of the target resource with the request payload.</a:t>
            </a:r>
            <a:endParaRPr lang="en-TR" dirty="0"/>
          </a:p>
        </p:txBody>
      </p:sp>
    </p:spTree>
    <p:extLst>
      <p:ext uri="{BB962C8B-B14F-4D97-AF65-F5344CB8AC3E}">
        <p14:creationId xmlns:p14="http://schemas.microsoft.com/office/powerpoint/2010/main" val="2780406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6">
            <a:extLst>
              <a:ext uri="{FF2B5EF4-FFF2-40B4-BE49-F238E27FC236}">
                <a16:creationId xmlns:a16="http://schemas.microsoft.com/office/drawing/2014/main" id="{A21BC471-16CC-B045-B976-1D0B8B59CD03}"/>
              </a:ext>
            </a:extLst>
          </p:cNvPr>
          <p:cNvSpPr txBox="1">
            <a:spLocks/>
          </p:cNvSpPr>
          <p:nvPr/>
        </p:nvSpPr>
        <p:spPr>
          <a:xfrm>
            <a:off x="651753" y="2222287"/>
            <a:ext cx="9922213" cy="3636511"/>
          </a:xfrm>
          <a:prstGeom prst="rect">
            <a:avLst/>
          </a:prstGeom>
        </p:spPr>
        <p:txBody>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914400" lvl="2" indent="0" algn="ctr">
              <a:buFont typeface="Wingdings 2" charset="2"/>
              <a:buNone/>
            </a:pPr>
            <a:r>
              <a:rPr lang="en-TR" sz="6600" dirty="0">
                <a:solidFill>
                  <a:schemeClr val="accent1">
                    <a:lumMod val="60000"/>
                    <a:lumOff val="40000"/>
                  </a:schemeClr>
                </a:solidFill>
              </a:rPr>
              <a:t>&lt;</a:t>
            </a:r>
            <a:r>
              <a:rPr lang="en-TR" sz="9200" dirty="0">
                <a:solidFill>
                  <a:schemeClr val="accent4">
                    <a:lumMod val="75000"/>
                  </a:schemeClr>
                </a:solidFill>
              </a:rPr>
              <a:t>REST</a:t>
            </a:r>
            <a:r>
              <a:rPr lang="en-TR" sz="6600" dirty="0">
                <a:solidFill>
                  <a:schemeClr val="accent1">
                    <a:lumMod val="60000"/>
                    <a:lumOff val="40000"/>
                  </a:schemeClr>
                </a:solidFill>
              </a:rPr>
              <a:t>&gt;</a:t>
            </a:r>
          </a:p>
        </p:txBody>
      </p:sp>
    </p:spTree>
    <p:extLst>
      <p:ext uri="{BB962C8B-B14F-4D97-AF65-F5344CB8AC3E}">
        <p14:creationId xmlns:p14="http://schemas.microsoft.com/office/powerpoint/2010/main" val="28998244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83E04-4E8F-6448-ADA8-AABE7855E6F2}"/>
              </a:ext>
            </a:extLst>
          </p:cNvPr>
          <p:cNvSpPr>
            <a:spLocks noGrp="1"/>
          </p:cNvSpPr>
          <p:nvPr>
            <p:ph type="title"/>
          </p:nvPr>
        </p:nvSpPr>
        <p:spPr/>
        <p:txBody>
          <a:bodyPr/>
          <a:lstStyle/>
          <a:p>
            <a:r>
              <a:rPr lang="en-TR" dirty="0"/>
              <a:t>DELETE</a:t>
            </a:r>
          </a:p>
        </p:txBody>
      </p:sp>
      <p:sp>
        <p:nvSpPr>
          <p:cNvPr id="4" name="TextBox 3">
            <a:extLst>
              <a:ext uri="{FF2B5EF4-FFF2-40B4-BE49-F238E27FC236}">
                <a16:creationId xmlns:a16="http://schemas.microsoft.com/office/drawing/2014/main" id="{EB6DFC56-5BEC-074B-936F-0815BA1EF8A5}"/>
              </a:ext>
            </a:extLst>
          </p:cNvPr>
          <p:cNvSpPr txBox="1"/>
          <p:nvPr/>
        </p:nvSpPr>
        <p:spPr>
          <a:xfrm>
            <a:off x="586854" y="2782669"/>
            <a:ext cx="5852884" cy="369332"/>
          </a:xfrm>
          <a:prstGeom prst="rect">
            <a:avLst/>
          </a:prstGeom>
          <a:noFill/>
        </p:spPr>
        <p:txBody>
          <a:bodyPr wrap="none" rtlCol="0">
            <a:spAutoFit/>
          </a:bodyPr>
          <a:lstStyle/>
          <a:p>
            <a:r>
              <a:rPr lang="en-US" dirty="0"/>
              <a:t>The DELETE method deletes the specified resource.</a:t>
            </a:r>
            <a:endParaRPr lang="en-TR" dirty="0"/>
          </a:p>
        </p:txBody>
      </p:sp>
    </p:spTree>
    <p:extLst>
      <p:ext uri="{BB962C8B-B14F-4D97-AF65-F5344CB8AC3E}">
        <p14:creationId xmlns:p14="http://schemas.microsoft.com/office/powerpoint/2010/main" val="2551182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83E04-4E8F-6448-ADA8-AABE7855E6F2}"/>
              </a:ext>
            </a:extLst>
          </p:cNvPr>
          <p:cNvSpPr>
            <a:spLocks noGrp="1"/>
          </p:cNvSpPr>
          <p:nvPr>
            <p:ph type="title"/>
          </p:nvPr>
        </p:nvSpPr>
        <p:spPr/>
        <p:txBody>
          <a:bodyPr/>
          <a:lstStyle/>
          <a:p>
            <a:r>
              <a:rPr lang="en-TR" dirty="0"/>
              <a:t>Others</a:t>
            </a:r>
          </a:p>
        </p:txBody>
      </p:sp>
      <p:sp>
        <p:nvSpPr>
          <p:cNvPr id="4" name="TextBox 3">
            <a:extLst>
              <a:ext uri="{FF2B5EF4-FFF2-40B4-BE49-F238E27FC236}">
                <a16:creationId xmlns:a16="http://schemas.microsoft.com/office/drawing/2014/main" id="{EB6DFC56-5BEC-074B-936F-0815BA1EF8A5}"/>
              </a:ext>
            </a:extLst>
          </p:cNvPr>
          <p:cNvSpPr txBox="1"/>
          <p:nvPr/>
        </p:nvSpPr>
        <p:spPr>
          <a:xfrm>
            <a:off x="586854" y="2782669"/>
            <a:ext cx="9070112" cy="646331"/>
          </a:xfrm>
          <a:prstGeom prst="rect">
            <a:avLst/>
          </a:prstGeom>
          <a:noFill/>
        </p:spPr>
        <p:txBody>
          <a:bodyPr wrap="none" rtlCol="0">
            <a:spAutoFit/>
          </a:bodyPr>
          <a:lstStyle/>
          <a:p>
            <a:r>
              <a:rPr lang="en-US" dirty="0">
                <a:hlinkClick r:id="rId3"/>
              </a:rPr>
              <a:t>HEAD</a:t>
            </a:r>
            <a:r>
              <a:rPr lang="en-US" dirty="0"/>
              <a:t> : The HEAD method asks for a response identical to that of a GET request, </a:t>
            </a:r>
          </a:p>
          <a:p>
            <a:r>
              <a:rPr lang="en-US" dirty="0"/>
              <a:t>but without the response body.</a:t>
            </a:r>
            <a:endParaRPr lang="en-TR" dirty="0"/>
          </a:p>
        </p:txBody>
      </p:sp>
      <p:sp>
        <p:nvSpPr>
          <p:cNvPr id="5" name="TextBox 4">
            <a:extLst>
              <a:ext uri="{FF2B5EF4-FFF2-40B4-BE49-F238E27FC236}">
                <a16:creationId xmlns:a16="http://schemas.microsoft.com/office/drawing/2014/main" id="{58423140-93C3-0C4D-A718-B67B90DFB0B5}"/>
              </a:ext>
            </a:extLst>
          </p:cNvPr>
          <p:cNvSpPr txBox="1"/>
          <p:nvPr/>
        </p:nvSpPr>
        <p:spPr>
          <a:xfrm>
            <a:off x="586854" y="3699344"/>
            <a:ext cx="11445762" cy="369332"/>
          </a:xfrm>
          <a:prstGeom prst="rect">
            <a:avLst/>
          </a:prstGeom>
          <a:noFill/>
        </p:spPr>
        <p:txBody>
          <a:bodyPr wrap="none" rtlCol="0">
            <a:spAutoFit/>
          </a:bodyPr>
          <a:lstStyle/>
          <a:p>
            <a:r>
              <a:rPr lang="en-US" dirty="0">
                <a:hlinkClick r:id="rId4"/>
              </a:rPr>
              <a:t>CONNECT</a:t>
            </a:r>
            <a:r>
              <a:rPr lang="en-US" dirty="0"/>
              <a:t> : The CONNECT method establishes a tunnel to the server identified by the target resource.</a:t>
            </a:r>
            <a:endParaRPr lang="en-US" dirty="0">
              <a:effectLst/>
            </a:endParaRPr>
          </a:p>
        </p:txBody>
      </p:sp>
      <p:sp>
        <p:nvSpPr>
          <p:cNvPr id="6" name="TextBox 5">
            <a:extLst>
              <a:ext uri="{FF2B5EF4-FFF2-40B4-BE49-F238E27FC236}">
                <a16:creationId xmlns:a16="http://schemas.microsoft.com/office/drawing/2014/main" id="{A449EED6-8804-594E-BD1B-FF326C5364EE}"/>
              </a:ext>
            </a:extLst>
          </p:cNvPr>
          <p:cNvSpPr txBox="1"/>
          <p:nvPr/>
        </p:nvSpPr>
        <p:spPr>
          <a:xfrm>
            <a:off x="586854" y="4424699"/>
            <a:ext cx="11612474" cy="369332"/>
          </a:xfrm>
          <a:prstGeom prst="rect">
            <a:avLst/>
          </a:prstGeom>
          <a:noFill/>
        </p:spPr>
        <p:txBody>
          <a:bodyPr wrap="none" rtlCol="0">
            <a:spAutoFit/>
          </a:bodyPr>
          <a:lstStyle/>
          <a:p>
            <a:r>
              <a:rPr lang="en-US" dirty="0">
                <a:hlinkClick r:id="rId5"/>
              </a:rPr>
              <a:t>OPTIONS</a:t>
            </a:r>
            <a:r>
              <a:rPr lang="en-US" dirty="0"/>
              <a:t> : The OPTIONS method is used to describe the communication options for the target resource.</a:t>
            </a:r>
            <a:endParaRPr lang="en-US" dirty="0">
              <a:effectLst/>
            </a:endParaRPr>
          </a:p>
        </p:txBody>
      </p:sp>
      <p:sp>
        <p:nvSpPr>
          <p:cNvPr id="7" name="TextBox 6">
            <a:extLst>
              <a:ext uri="{FF2B5EF4-FFF2-40B4-BE49-F238E27FC236}">
                <a16:creationId xmlns:a16="http://schemas.microsoft.com/office/drawing/2014/main" id="{BE206C3E-7191-954F-A8F6-8F7DD69397A8}"/>
              </a:ext>
            </a:extLst>
          </p:cNvPr>
          <p:cNvSpPr txBox="1"/>
          <p:nvPr/>
        </p:nvSpPr>
        <p:spPr>
          <a:xfrm>
            <a:off x="586854" y="5214715"/>
            <a:ext cx="11577208" cy="369332"/>
          </a:xfrm>
          <a:prstGeom prst="rect">
            <a:avLst/>
          </a:prstGeom>
          <a:noFill/>
        </p:spPr>
        <p:txBody>
          <a:bodyPr wrap="none" rtlCol="0">
            <a:spAutoFit/>
          </a:bodyPr>
          <a:lstStyle/>
          <a:p>
            <a:r>
              <a:rPr lang="en-US" dirty="0">
                <a:hlinkClick r:id="rId6"/>
              </a:rPr>
              <a:t>TRACE</a:t>
            </a:r>
            <a:r>
              <a:rPr lang="en-US" dirty="0"/>
              <a:t> : The TRACE method performs a message loop-back test along the path to the target resource.</a:t>
            </a:r>
            <a:endParaRPr lang="en-US" dirty="0">
              <a:effectLst/>
            </a:endParaRPr>
          </a:p>
        </p:txBody>
      </p:sp>
      <p:sp>
        <p:nvSpPr>
          <p:cNvPr id="8" name="TextBox 7">
            <a:extLst>
              <a:ext uri="{FF2B5EF4-FFF2-40B4-BE49-F238E27FC236}">
                <a16:creationId xmlns:a16="http://schemas.microsoft.com/office/drawing/2014/main" id="{124E62E2-4F6B-4B43-AF1F-BECDD54D074A}"/>
              </a:ext>
            </a:extLst>
          </p:cNvPr>
          <p:cNvSpPr txBox="1"/>
          <p:nvPr/>
        </p:nvSpPr>
        <p:spPr>
          <a:xfrm>
            <a:off x="586854" y="5820065"/>
            <a:ext cx="8986756" cy="369332"/>
          </a:xfrm>
          <a:prstGeom prst="rect">
            <a:avLst/>
          </a:prstGeom>
          <a:noFill/>
        </p:spPr>
        <p:txBody>
          <a:bodyPr wrap="none" rtlCol="0">
            <a:spAutoFit/>
          </a:bodyPr>
          <a:lstStyle/>
          <a:p>
            <a:r>
              <a:rPr lang="en-US" dirty="0">
                <a:hlinkClick r:id="rId7"/>
              </a:rPr>
              <a:t>PATCH</a:t>
            </a:r>
            <a:r>
              <a:rPr lang="en-US" dirty="0"/>
              <a:t> : The PATCH method is used to apply partial modifications to a resource.</a:t>
            </a:r>
            <a:endParaRPr lang="en-US" dirty="0">
              <a:effectLst/>
            </a:endParaRPr>
          </a:p>
        </p:txBody>
      </p:sp>
    </p:spTree>
    <p:extLst>
      <p:ext uri="{BB962C8B-B14F-4D97-AF65-F5344CB8AC3E}">
        <p14:creationId xmlns:p14="http://schemas.microsoft.com/office/powerpoint/2010/main" val="9389260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04712-7D17-3840-99D4-77B499AA27BD}"/>
              </a:ext>
            </a:extLst>
          </p:cNvPr>
          <p:cNvSpPr>
            <a:spLocks noGrp="1"/>
          </p:cNvSpPr>
          <p:nvPr>
            <p:ph type="title"/>
          </p:nvPr>
        </p:nvSpPr>
        <p:spPr/>
        <p:txBody>
          <a:bodyPr/>
          <a:lstStyle/>
          <a:p>
            <a:r>
              <a:rPr lang="en-US" dirty="0" err="1"/>
              <a:t>Restful’s</a:t>
            </a:r>
            <a:r>
              <a:rPr lang="en-US" dirty="0"/>
              <a:t> Constraints : Client-Server Architecture</a:t>
            </a:r>
            <a:endParaRPr lang="en-TR" dirty="0"/>
          </a:p>
        </p:txBody>
      </p:sp>
      <p:sp>
        <p:nvSpPr>
          <p:cNvPr id="6" name="TextBox 5">
            <a:extLst>
              <a:ext uri="{FF2B5EF4-FFF2-40B4-BE49-F238E27FC236}">
                <a16:creationId xmlns:a16="http://schemas.microsoft.com/office/drawing/2014/main" id="{802E9A82-DB89-734B-9CFB-6FF185BDCF2C}"/>
              </a:ext>
            </a:extLst>
          </p:cNvPr>
          <p:cNvSpPr txBox="1"/>
          <p:nvPr/>
        </p:nvSpPr>
        <p:spPr>
          <a:xfrm>
            <a:off x="810000" y="2743200"/>
            <a:ext cx="785632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That’s means is Separation of Concerns</a:t>
            </a:r>
          </a:p>
          <a:p>
            <a:pPr marL="285750" indent="-285750">
              <a:buFont typeface="Arial" panose="020B0604020202020204" pitchFamily="34" charset="0"/>
              <a:buChar char="•"/>
            </a:pPr>
            <a:r>
              <a:rPr lang="en-US" dirty="0"/>
              <a:t>The client does not know anything about the data source on the server side</a:t>
            </a:r>
          </a:p>
          <a:p>
            <a:pPr marL="285750" indent="-285750">
              <a:buFont typeface="Arial" panose="020B0604020202020204" pitchFamily="34" charset="0"/>
              <a:buChar char="•"/>
            </a:pPr>
            <a:r>
              <a:rPr lang="en-US" dirty="0"/>
              <a:t>The server responds correctly as long as the correct requests are received</a:t>
            </a:r>
          </a:p>
          <a:p>
            <a:pPr marL="285750" indent="-285750">
              <a:buFont typeface="Arial" panose="020B0604020202020204" pitchFamily="34" charset="0"/>
              <a:buChar char="•"/>
            </a:pPr>
            <a:r>
              <a:rPr lang="en-US" dirty="0"/>
              <a:t>Therefore, Client and Server are independent from each other.</a:t>
            </a:r>
            <a:endParaRPr lang="en-TR" dirty="0"/>
          </a:p>
        </p:txBody>
      </p:sp>
    </p:spTree>
    <p:extLst>
      <p:ext uri="{BB962C8B-B14F-4D97-AF65-F5344CB8AC3E}">
        <p14:creationId xmlns:p14="http://schemas.microsoft.com/office/powerpoint/2010/main" val="32876748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04712-7D17-3840-99D4-77B499AA27BD}"/>
              </a:ext>
            </a:extLst>
          </p:cNvPr>
          <p:cNvSpPr>
            <a:spLocks noGrp="1"/>
          </p:cNvSpPr>
          <p:nvPr>
            <p:ph type="title"/>
          </p:nvPr>
        </p:nvSpPr>
        <p:spPr/>
        <p:txBody>
          <a:bodyPr/>
          <a:lstStyle/>
          <a:p>
            <a:r>
              <a:rPr lang="en-US" dirty="0" err="1"/>
              <a:t>Restful’s</a:t>
            </a:r>
            <a:r>
              <a:rPr lang="en-US" dirty="0"/>
              <a:t> Constraints : Stateless</a:t>
            </a:r>
            <a:endParaRPr lang="en-TR" dirty="0"/>
          </a:p>
        </p:txBody>
      </p:sp>
      <p:sp>
        <p:nvSpPr>
          <p:cNvPr id="6" name="TextBox 5">
            <a:extLst>
              <a:ext uri="{FF2B5EF4-FFF2-40B4-BE49-F238E27FC236}">
                <a16:creationId xmlns:a16="http://schemas.microsoft.com/office/drawing/2014/main" id="{802E9A82-DB89-734B-9CFB-6FF185BDCF2C}"/>
              </a:ext>
            </a:extLst>
          </p:cNvPr>
          <p:cNvSpPr txBox="1"/>
          <p:nvPr/>
        </p:nvSpPr>
        <p:spPr>
          <a:xfrm>
            <a:off x="810000" y="2839109"/>
            <a:ext cx="7856328" cy="1944058"/>
          </a:xfrm>
          <a:prstGeom prst="rect">
            <a:avLst/>
          </a:prstGeom>
          <a:noFill/>
        </p:spPr>
        <p:txBody>
          <a:bodyPr wrap="square" rtlCol="0">
            <a:spAutoFit/>
          </a:bodyPr>
          <a:lstStyle/>
          <a:p>
            <a:pPr marL="285750" indent="-285750">
              <a:buFont typeface="Arial" panose="020B0604020202020204" pitchFamily="34" charset="0"/>
              <a:buChar char="•"/>
            </a:pPr>
            <a:r>
              <a:rPr lang="en-US" dirty="0"/>
              <a:t>Client-related content or Session is not kept on the server side </a:t>
            </a:r>
          </a:p>
          <a:p>
            <a:pPr marL="285750" indent="-285750">
              <a:lnSpc>
                <a:spcPct val="200000"/>
              </a:lnSpc>
              <a:buFont typeface="Arial" panose="020B0604020202020204" pitchFamily="34" charset="0"/>
              <a:buChar char="•"/>
            </a:pPr>
            <a:r>
              <a:rPr lang="en-US" dirty="0"/>
              <a:t>Each request made by the client carries the information necessary for the Server to respond, that is, any status is held by the client and reported to the server when required </a:t>
            </a:r>
          </a:p>
        </p:txBody>
      </p:sp>
    </p:spTree>
    <p:extLst>
      <p:ext uri="{BB962C8B-B14F-4D97-AF65-F5344CB8AC3E}">
        <p14:creationId xmlns:p14="http://schemas.microsoft.com/office/powerpoint/2010/main" val="40452152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04712-7D17-3840-99D4-77B499AA27BD}"/>
              </a:ext>
            </a:extLst>
          </p:cNvPr>
          <p:cNvSpPr>
            <a:spLocks noGrp="1"/>
          </p:cNvSpPr>
          <p:nvPr>
            <p:ph type="title"/>
          </p:nvPr>
        </p:nvSpPr>
        <p:spPr/>
        <p:txBody>
          <a:bodyPr/>
          <a:lstStyle/>
          <a:p>
            <a:r>
              <a:rPr lang="en-US" dirty="0" err="1"/>
              <a:t>Restful’s</a:t>
            </a:r>
            <a:r>
              <a:rPr lang="en-US" dirty="0"/>
              <a:t> Constraints : Stateless</a:t>
            </a:r>
            <a:endParaRPr lang="en-TR" dirty="0"/>
          </a:p>
        </p:txBody>
      </p:sp>
      <p:sp>
        <p:nvSpPr>
          <p:cNvPr id="3" name="TextBox 2">
            <a:extLst>
              <a:ext uri="{FF2B5EF4-FFF2-40B4-BE49-F238E27FC236}">
                <a16:creationId xmlns:a16="http://schemas.microsoft.com/office/drawing/2014/main" id="{477BBC9D-8ED4-1848-A60F-2DD771349B2E}"/>
              </a:ext>
            </a:extLst>
          </p:cNvPr>
          <p:cNvSpPr txBox="1"/>
          <p:nvPr/>
        </p:nvSpPr>
        <p:spPr>
          <a:xfrm>
            <a:off x="809999" y="2553963"/>
            <a:ext cx="8647899" cy="369332"/>
          </a:xfrm>
          <a:prstGeom prst="rect">
            <a:avLst/>
          </a:prstGeom>
          <a:noFill/>
        </p:spPr>
        <p:txBody>
          <a:bodyPr wrap="square" rtlCol="0">
            <a:spAutoFit/>
          </a:bodyPr>
          <a:lstStyle/>
          <a:p>
            <a:r>
              <a:rPr lang="en-US" dirty="0"/>
              <a:t>There are some disadvantages of being a stateless; </a:t>
            </a:r>
            <a:endParaRPr lang="en-TR" dirty="0"/>
          </a:p>
        </p:txBody>
      </p:sp>
      <p:sp>
        <p:nvSpPr>
          <p:cNvPr id="4" name="TextBox 3">
            <a:extLst>
              <a:ext uri="{FF2B5EF4-FFF2-40B4-BE49-F238E27FC236}">
                <a16:creationId xmlns:a16="http://schemas.microsoft.com/office/drawing/2014/main" id="{9328DD90-2E01-E34E-889B-EC3B8E1B8006}"/>
              </a:ext>
            </a:extLst>
          </p:cNvPr>
          <p:cNvSpPr txBox="1"/>
          <p:nvPr/>
        </p:nvSpPr>
        <p:spPr>
          <a:xfrm>
            <a:off x="809999" y="3126856"/>
            <a:ext cx="10094430" cy="3883051"/>
          </a:xfrm>
          <a:prstGeom prst="rect">
            <a:avLst/>
          </a:prstGeom>
          <a:noFill/>
        </p:spPr>
        <p:txBody>
          <a:bodyPr wrap="none" rtlCol="0">
            <a:spAutoFit/>
          </a:bodyPr>
          <a:lstStyle/>
          <a:p>
            <a:pPr marL="285750" indent="-285750">
              <a:lnSpc>
                <a:spcPct val="200000"/>
              </a:lnSpc>
              <a:buFont typeface="Arial" panose="020B0604020202020204" pitchFamily="34" charset="0"/>
              <a:buChar char="•"/>
            </a:pPr>
            <a:r>
              <a:rPr lang="en-US" dirty="0"/>
              <a:t>The client has to add the necessary information at each request, </a:t>
            </a:r>
          </a:p>
          <a:p>
            <a:pPr>
              <a:lnSpc>
                <a:spcPct val="200000"/>
              </a:lnSpc>
            </a:pPr>
            <a:r>
              <a:rPr lang="en-US" dirty="0"/>
              <a:t>which increases the network traffic</a:t>
            </a:r>
          </a:p>
          <a:p>
            <a:pPr marL="285750" indent="-285750">
              <a:lnSpc>
                <a:spcPct val="200000"/>
              </a:lnSpc>
              <a:buFont typeface="Arial" panose="020B0604020202020204" pitchFamily="34" charset="0"/>
              <a:buChar char="•"/>
            </a:pPr>
            <a:r>
              <a:rPr lang="en-US" dirty="0"/>
              <a:t>makes it difficult for the server to control the consistency in the application's behavior, </a:t>
            </a:r>
          </a:p>
          <a:p>
            <a:pPr>
              <a:lnSpc>
                <a:spcPct val="200000"/>
              </a:lnSpc>
            </a:pPr>
            <a:r>
              <a:rPr lang="en-US" dirty="0"/>
              <a:t>because many different clients may receive requests with different content, </a:t>
            </a:r>
          </a:p>
          <a:p>
            <a:pPr>
              <a:lnSpc>
                <a:spcPct val="200000"/>
              </a:lnSpc>
            </a:pPr>
            <a:r>
              <a:rPr lang="en-US" dirty="0"/>
              <a:t>and the server may have more burden in terms of validation.</a:t>
            </a:r>
          </a:p>
          <a:p>
            <a:pPr marL="285750" indent="-285750">
              <a:lnSpc>
                <a:spcPct val="200000"/>
              </a:lnSpc>
              <a:buFont typeface="Arial" panose="020B0604020202020204" pitchFamily="34" charset="0"/>
              <a:buChar char="•"/>
            </a:pPr>
            <a:endParaRPr lang="en-US" dirty="0"/>
          </a:p>
          <a:p>
            <a:pPr marL="285750" indent="-285750">
              <a:lnSpc>
                <a:spcPct val="200000"/>
              </a:lnSpc>
              <a:buFont typeface="Arial" panose="020B0604020202020204" pitchFamily="34" charset="0"/>
              <a:buChar char="•"/>
            </a:pPr>
            <a:endParaRPr lang="en-TR" dirty="0"/>
          </a:p>
        </p:txBody>
      </p:sp>
    </p:spTree>
    <p:extLst>
      <p:ext uri="{BB962C8B-B14F-4D97-AF65-F5344CB8AC3E}">
        <p14:creationId xmlns:p14="http://schemas.microsoft.com/office/powerpoint/2010/main" val="15390967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04712-7D17-3840-99D4-77B499AA27BD}"/>
              </a:ext>
            </a:extLst>
          </p:cNvPr>
          <p:cNvSpPr>
            <a:spLocks noGrp="1"/>
          </p:cNvSpPr>
          <p:nvPr>
            <p:ph type="title"/>
          </p:nvPr>
        </p:nvSpPr>
        <p:spPr/>
        <p:txBody>
          <a:bodyPr/>
          <a:lstStyle/>
          <a:p>
            <a:r>
              <a:rPr lang="en-US" dirty="0" err="1"/>
              <a:t>Restful’s</a:t>
            </a:r>
            <a:r>
              <a:rPr lang="en-US" dirty="0"/>
              <a:t> Constraints : Cacheable</a:t>
            </a:r>
            <a:endParaRPr lang="en-TR" dirty="0"/>
          </a:p>
        </p:txBody>
      </p:sp>
      <p:sp>
        <p:nvSpPr>
          <p:cNvPr id="3" name="TextBox 2">
            <a:extLst>
              <a:ext uri="{FF2B5EF4-FFF2-40B4-BE49-F238E27FC236}">
                <a16:creationId xmlns:a16="http://schemas.microsoft.com/office/drawing/2014/main" id="{477BBC9D-8ED4-1848-A60F-2DD771349B2E}"/>
              </a:ext>
            </a:extLst>
          </p:cNvPr>
          <p:cNvSpPr txBox="1"/>
          <p:nvPr/>
        </p:nvSpPr>
        <p:spPr>
          <a:xfrm>
            <a:off x="809999" y="2553963"/>
            <a:ext cx="8647899" cy="369332"/>
          </a:xfrm>
          <a:prstGeom prst="rect">
            <a:avLst/>
          </a:prstGeom>
          <a:noFill/>
        </p:spPr>
        <p:txBody>
          <a:bodyPr wrap="square" rtlCol="0">
            <a:spAutoFit/>
          </a:bodyPr>
          <a:lstStyle/>
          <a:p>
            <a:r>
              <a:rPr lang="en-US" dirty="0"/>
              <a:t>There are some disadvantages of being a stateless; </a:t>
            </a:r>
            <a:endParaRPr lang="en-TR" dirty="0"/>
          </a:p>
        </p:txBody>
      </p:sp>
      <p:sp>
        <p:nvSpPr>
          <p:cNvPr id="4" name="TextBox 3">
            <a:extLst>
              <a:ext uri="{FF2B5EF4-FFF2-40B4-BE49-F238E27FC236}">
                <a16:creationId xmlns:a16="http://schemas.microsoft.com/office/drawing/2014/main" id="{9328DD90-2E01-E34E-889B-EC3B8E1B8006}"/>
              </a:ext>
            </a:extLst>
          </p:cNvPr>
          <p:cNvSpPr txBox="1"/>
          <p:nvPr/>
        </p:nvSpPr>
        <p:spPr>
          <a:xfrm>
            <a:off x="809999" y="3126856"/>
            <a:ext cx="9805890" cy="2775055"/>
          </a:xfrm>
          <a:prstGeom prst="rect">
            <a:avLst/>
          </a:prstGeom>
          <a:noFill/>
        </p:spPr>
        <p:txBody>
          <a:bodyPr wrap="none" rtlCol="0">
            <a:spAutoFit/>
          </a:bodyPr>
          <a:lstStyle/>
          <a:p>
            <a:pPr marL="285750" indent="-285750">
              <a:lnSpc>
                <a:spcPct val="200000"/>
              </a:lnSpc>
              <a:buFont typeface="Arial" panose="020B0604020202020204" pitchFamily="34" charset="0"/>
              <a:buChar char="•"/>
            </a:pPr>
            <a:r>
              <a:rPr lang="en-US" dirty="0"/>
              <a:t>HTTP responses can be "cache" by the client, so the server must specify </a:t>
            </a:r>
          </a:p>
          <a:p>
            <a:pPr>
              <a:lnSpc>
                <a:spcPct val="200000"/>
              </a:lnSpc>
            </a:pPr>
            <a:r>
              <a:rPr lang="en-US" dirty="0"/>
              <a:t>whether the responses it sends are cacheable, this is important for performance. </a:t>
            </a:r>
          </a:p>
          <a:p>
            <a:pPr>
              <a:lnSpc>
                <a:spcPct val="200000"/>
              </a:lnSpc>
            </a:pPr>
            <a:r>
              <a:rPr lang="en-US" dirty="0"/>
              <a:t>makes it difficult for the server to control the consistency in the application's behavior, </a:t>
            </a:r>
          </a:p>
          <a:p>
            <a:pPr marL="285750" indent="-285750">
              <a:lnSpc>
                <a:spcPct val="200000"/>
              </a:lnSpc>
              <a:buFont typeface="Arial" panose="020B0604020202020204" pitchFamily="34" charset="0"/>
              <a:buChar char="•"/>
            </a:pPr>
            <a:endParaRPr lang="en-US" dirty="0"/>
          </a:p>
          <a:p>
            <a:pPr marL="285750" indent="-285750">
              <a:lnSpc>
                <a:spcPct val="200000"/>
              </a:lnSpc>
              <a:buFont typeface="Arial" panose="020B0604020202020204" pitchFamily="34" charset="0"/>
              <a:buChar char="•"/>
            </a:pPr>
            <a:endParaRPr lang="en-TR" dirty="0"/>
          </a:p>
        </p:txBody>
      </p:sp>
    </p:spTree>
    <p:extLst>
      <p:ext uri="{BB962C8B-B14F-4D97-AF65-F5344CB8AC3E}">
        <p14:creationId xmlns:p14="http://schemas.microsoft.com/office/powerpoint/2010/main" val="21616531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04712-7D17-3840-99D4-77B499AA27BD}"/>
              </a:ext>
            </a:extLst>
          </p:cNvPr>
          <p:cNvSpPr>
            <a:spLocks noGrp="1"/>
          </p:cNvSpPr>
          <p:nvPr>
            <p:ph type="title"/>
          </p:nvPr>
        </p:nvSpPr>
        <p:spPr/>
        <p:txBody>
          <a:bodyPr/>
          <a:lstStyle/>
          <a:p>
            <a:r>
              <a:rPr lang="en-US" dirty="0" err="1"/>
              <a:t>Restful’s</a:t>
            </a:r>
            <a:r>
              <a:rPr lang="en-US" dirty="0"/>
              <a:t> Constraints : Uniform Interface</a:t>
            </a:r>
            <a:endParaRPr lang="en-TR" dirty="0"/>
          </a:p>
        </p:txBody>
      </p:sp>
      <p:sp>
        <p:nvSpPr>
          <p:cNvPr id="4" name="TextBox 3">
            <a:extLst>
              <a:ext uri="{FF2B5EF4-FFF2-40B4-BE49-F238E27FC236}">
                <a16:creationId xmlns:a16="http://schemas.microsoft.com/office/drawing/2014/main" id="{9328DD90-2E01-E34E-889B-EC3B8E1B8006}"/>
              </a:ext>
            </a:extLst>
          </p:cNvPr>
          <p:cNvSpPr txBox="1"/>
          <p:nvPr/>
        </p:nvSpPr>
        <p:spPr>
          <a:xfrm>
            <a:off x="810000" y="2580946"/>
            <a:ext cx="9621545" cy="2775055"/>
          </a:xfrm>
          <a:prstGeom prst="rect">
            <a:avLst/>
          </a:prstGeom>
          <a:noFill/>
        </p:spPr>
        <p:txBody>
          <a:bodyPr wrap="none" rtlCol="0">
            <a:spAutoFit/>
          </a:bodyPr>
          <a:lstStyle/>
          <a:p>
            <a:pPr marL="285750" indent="-285750">
              <a:lnSpc>
                <a:spcPct val="200000"/>
              </a:lnSpc>
              <a:buFont typeface="Arial" panose="020B0604020202020204" pitchFamily="34" charset="0"/>
              <a:buChar char="•"/>
            </a:pPr>
            <a:r>
              <a:rPr lang="en-US" dirty="0"/>
              <a:t>This simplifies the method of communication, because it has a common interface,</a:t>
            </a:r>
          </a:p>
          <a:p>
            <a:pPr>
              <a:lnSpc>
                <a:spcPct val="200000"/>
              </a:lnSpc>
            </a:pPr>
            <a:r>
              <a:rPr lang="en-US" dirty="0"/>
              <a:t> it allows each piece to evolve independently of each other. </a:t>
            </a:r>
          </a:p>
          <a:p>
            <a:pPr marL="285750" indent="-285750">
              <a:lnSpc>
                <a:spcPct val="200000"/>
              </a:lnSpc>
              <a:buFont typeface="Arial" panose="020B0604020202020204" pitchFamily="34" charset="0"/>
              <a:buChar char="•"/>
            </a:pPr>
            <a:r>
              <a:rPr lang="en-US" dirty="0"/>
              <a:t>This topic is related to the HTTP Methods I mentioned earlier.</a:t>
            </a:r>
          </a:p>
          <a:p>
            <a:pPr>
              <a:lnSpc>
                <a:spcPct val="200000"/>
              </a:lnSpc>
            </a:pPr>
            <a:endParaRPr lang="en-US" dirty="0"/>
          </a:p>
          <a:p>
            <a:pPr marL="285750" indent="-285750">
              <a:lnSpc>
                <a:spcPct val="200000"/>
              </a:lnSpc>
              <a:buFont typeface="Arial" panose="020B0604020202020204" pitchFamily="34" charset="0"/>
              <a:buChar char="•"/>
            </a:pPr>
            <a:endParaRPr lang="en-TR" dirty="0"/>
          </a:p>
        </p:txBody>
      </p:sp>
    </p:spTree>
    <p:extLst>
      <p:ext uri="{BB962C8B-B14F-4D97-AF65-F5344CB8AC3E}">
        <p14:creationId xmlns:p14="http://schemas.microsoft.com/office/powerpoint/2010/main" val="26313110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04712-7D17-3840-99D4-77B499AA27BD}"/>
              </a:ext>
            </a:extLst>
          </p:cNvPr>
          <p:cNvSpPr>
            <a:spLocks noGrp="1"/>
          </p:cNvSpPr>
          <p:nvPr>
            <p:ph type="title"/>
          </p:nvPr>
        </p:nvSpPr>
        <p:spPr/>
        <p:txBody>
          <a:bodyPr/>
          <a:lstStyle/>
          <a:p>
            <a:r>
              <a:rPr lang="en-US" dirty="0" err="1"/>
              <a:t>Restful’s</a:t>
            </a:r>
            <a:r>
              <a:rPr lang="en-US" dirty="0"/>
              <a:t> Constraints : Layered System</a:t>
            </a:r>
            <a:endParaRPr lang="en-TR" dirty="0"/>
          </a:p>
        </p:txBody>
      </p:sp>
      <p:sp>
        <p:nvSpPr>
          <p:cNvPr id="4" name="TextBox 3">
            <a:extLst>
              <a:ext uri="{FF2B5EF4-FFF2-40B4-BE49-F238E27FC236}">
                <a16:creationId xmlns:a16="http://schemas.microsoft.com/office/drawing/2014/main" id="{9328DD90-2E01-E34E-889B-EC3B8E1B8006}"/>
              </a:ext>
            </a:extLst>
          </p:cNvPr>
          <p:cNvSpPr txBox="1"/>
          <p:nvPr/>
        </p:nvSpPr>
        <p:spPr>
          <a:xfrm>
            <a:off x="810000" y="2444468"/>
            <a:ext cx="10751661" cy="4991046"/>
          </a:xfrm>
          <a:prstGeom prst="rect">
            <a:avLst/>
          </a:prstGeom>
          <a:noFill/>
        </p:spPr>
        <p:txBody>
          <a:bodyPr wrap="none" rtlCol="0">
            <a:spAutoFit/>
          </a:bodyPr>
          <a:lstStyle/>
          <a:p>
            <a:pPr marL="285750" indent="-285750">
              <a:lnSpc>
                <a:spcPct val="200000"/>
              </a:lnSpc>
              <a:buFont typeface="Arial" panose="020B0604020202020204" pitchFamily="34" charset="0"/>
              <a:buChar char="•"/>
            </a:pPr>
            <a:r>
              <a:rPr lang="en-US" dirty="0"/>
              <a:t>The client does not know whether it is connecting to the last server(connection node to </a:t>
            </a:r>
            <a:r>
              <a:rPr lang="en-US" dirty="0" err="1"/>
              <a:t>db</a:t>
            </a:r>
            <a:r>
              <a:rPr lang="en-US" dirty="0"/>
              <a:t>) </a:t>
            </a:r>
          </a:p>
          <a:p>
            <a:pPr>
              <a:lnSpc>
                <a:spcPct val="200000"/>
              </a:lnSpc>
            </a:pPr>
            <a:r>
              <a:rPr lang="en-US" dirty="0"/>
              <a:t>or an agent server, so each layer actually knows a single layer. </a:t>
            </a:r>
          </a:p>
          <a:p>
            <a:pPr marL="285750" indent="-285750">
              <a:lnSpc>
                <a:spcPct val="200000"/>
              </a:lnSpc>
              <a:buFont typeface="Arial" panose="020B0604020202020204" pitchFamily="34" charset="0"/>
              <a:buChar char="•"/>
            </a:pPr>
            <a:r>
              <a:rPr lang="en-US" dirty="0"/>
              <a:t>So, intermediary servers can increase scalability by load-balancing and force clients</a:t>
            </a:r>
          </a:p>
          <a:p>
            <a:pPr>
              <a:lnSpc>
                <a:spcPct val="200000"/>
              </a:lnSpc>
            </a:pPr>
            <a:r>
              <a:rPr lang="en-US" dirty="0"/>
              <a:t> to certain security policies. </a:t>
            </a:r>
          </a:p>
          <a:p>
            <a:pPr marL="285750" indent="-285750">
              <a:lnSpc>
                <a:spcPct val="200000"/>
              </a:lnSpc>
              <a:buFont typeface="Arial" panose="020B0604020202020204" pitchFamily="34" charset="0"/>
              <a:buChar char="•"/>
            </a:pPr>
            <a:r>
              <a:rPr lang="en-US" dirty="0"/>
              <a:t>This structure can also be used in places where encapsulation is required.</a:t>
            </a:r>
          </a:p>
          <a:p>
            <a:pPr marL="285750" indent="-285750">
              <a:lnSpc>
                <a:spcPct val="200000"/>
              </a:lnSpc>
              <a:buFont typeface="Arial" panose="020B0604020202020204" pitchFamily="34" charset="0"/>
              <a:buChar char="•"/>
            </a:pPr>
            <a:endParaRPr lang="en-US" dirty="0"/>
          </a:p>
          <a:p>
            <a:pPr marL="285750" indent="-285750">
              <a:lnSpc>
                <a:spcPct val="200000"/>
              </a:lnSpc>
              <a:buFont typeface="Arial" panose="020B0604020202020204" pitchFamily="34" charset="0"/>
              <a:buChar char="•"/>
            </a:pPr>
            <a:endParaRPr lang="en-US" dirty="0"/>
          </a:p>
          <a:p>
            <a:pPr>
              <a:lnSpc>
                <a:spcPct val="200000"/>
              </a:lnSpc>
            </a:pPr>
            <a:endParaRPr lang="en-US" dirty="0"/>
          </a:p>
          <a:p>
            <a:pPr marL="285750" indent="-285750">
              <a:lnSpc>
                <a:spcPct val="200000"/>
              </a:lnSpc>
              <a:buFont typeface="Arial" panose="020B0604020202020204" pitchFamily="34" charset="0"/>
              <a:buChar char="•"/>
            </a:pPr>
            <a:endParaRPr lang="en-TR" dirty="0"/>
          </a:p>
        </p:txBody>
      </p:sp>
    </p:spTree>
    <p:extLst>
      <p:ext uri="{BB962C8B-B14F-4D97-AF65-F5344CB8AC3E}">
        <p14:creationId xmlns:p14="http://schemas.microsoft.com/office/powerpoint/2010/main" val="27978417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04712-7D17-3840-99D4-77B499AA27BD}"/>
              </a:ext>
            </a:extLst>
          </p:cNvPr>
          <p:cNvSpPr>
            <a:spLocks noGrp="1"/>
          </p:cNvSpPr>
          <p:nvPr>
            <p:ph type="title"/>
          </p:nvPr>
        </p:nvSpPr>
        <p:spPr/>
        <p:txBody>
          <a:bodyPr/>
          <a:lstStyle/>
          <a:p>
            <a:r>
              <a:rPr lang="en-US" dirty="0" err="1"/>
              <a:t>Restful’s</a:t>
            </a:r>
            <a:r>
              <a:rPr lang="en-US" dirty="0"/>
              <a:t> Constraints : Code on Demand</a:t>
            </a:r>
            <a:endParaRPr lang="en-TR" dirty="0"/>
          </a:p>
        </p:txBody>
      </p:sp>
      <p:sp>
        <p:nvSpPr>
          <p:cNvPr id="4" name="TextBox 3">
            <a:extLst>
              <a:ext uri="{FF2B5EF4-FFF2-40B4-BE49-F238E27FC236}">
                <a16:creationId xmlns:a16="http://schemas.microsoft.com/office/drawing/2014/main" id="{9328DD90-2E01-E34E-889B-EC3B8E1B8006}"/>
              </a:ext>
            </a:extLst>
          </p:cNvPr>
          <p:cNvSpPr txBox="1"/>
          <p:nvPr/>
        </p:nvSpPr>
        <p:spPr>
          <a:xfrm>
            <a:off x="810000" y="2444468"/>
            <a:ext cx="11222944" cy="3883051"/>
          </a:xfrm>
          <a:prstGeom prst="rect">
            <a:avLst/>
          </a:prstGeom>
          <a:noFill/>
        </p:spPr>
        <p:txBody>
          <a:bodyPr wrap="none" rtlCol="0">
            <a:spAutoFit/>
          </a:bodyPr>
          <a:lstStyle/>
          <a:p>
            <a:pPr marL="285750" indent="-285750">
              <a:lnSpc>
                <a:spcPct val="200000"/>
              </a:lnSpc>
              <a:buFont typeface="Arial" panose="020B0604020202020204" pitchFamily="34" charset="0"/>
              <a:buChar char="•"/>
            </a:pPr>
            <a:r>
              <a:rPr lang="en-US" dirty="0"/>
              <a:t>The server can send executable scripts to the client side to increase or change the functionality </a:t>
            </a:r>
          </a:p>
          <a:p>
            <a:pPr>
              <a:lnSpc>
                <a:spcPct val="200000"/>
              </a:lnSpc>
            </a:pPr>
            <a:r>
              <a:rPr lang="en-US" dirty="0"/>
              <a:t>on the client side in certain situations. </a:t>
            </a:r>
          </a:p>
          <a:p>
            <a:pPr marL="285750" indent="-285750">
              <a:lnSpc>
                <a:spcPct val="200000"/>
              </a:lnSpc>
              <a:buFont typeface="Arial" panose="020B0604020202020204" pitchFamily="34" charset="0"/>
              <a:buChar char="•"/>
            </a:pPr>
            <a:r>
              <a:rPr lang="en-US" dirty="0"/>
              <a:t>Code on Demand is the only optional constraint, since such use reduces Visibility in some cases. </a:t>
            </a:r>
          </a:p>
          <a:p>
            <a:pPr marL="285750" indent="-285750">
              <a:lnSpc>
                <a:spcPct val="200000"/>
              </a:lnSpc>
              <a:buFont typeface="Arial" panose="020B0604020202020204" pitchFamily="34" charset="0"/>
              <a:buChar char="•"/>
            </a:pPr>
            <a:endParaRPr lang="en-US" dirty="0"/>
          </a:p>
          <a:p>
            <a:pPr marL="285750" indent="-285750">
              <a:lnSpc>
                <a:spcPct val="200000"/>
              </a:lnSpc>
              <a:buFont typeface="Arial" panose="020B0604020202020204" pitchFamily="34" charset="0"/>
              <a:buChar char="•"/>
            </a:pPr>
            <a:endParaRPr lang="en-US" dirty="0"/>
          </a:p>
          <a:p>
            <a:pPr>
              <a:lnSpc>
                <a:spcPct val="200000"/>
              </a:lnSpc>
            </a:pPr>
            <a:endParaRPr lang="en-US" dirty="0"/>
          </a:p>
          <a:p>
            <a:pPr marL="285750" indent="-285750">
              <a:lnSpc>
                <a:spcPct val="200000"/>
              </a:lnSpc>
              <a:buFont typeface="Arial" panose="020B0604020202020204" pitchFamily="34" charset="0"/>
              <a:buChar char="•"/>
            </a:pPr>
            <a:endParaRPr lang="en-TR" dirty="0"/>
          </a:p>
        </p:txBody>
      </p:sp>
    </p:spTree>
    <p:extLst>
      <p:ext uri="{BB962C8B-B14F-4D97-AF65-F5344CB8AC3E}">
        <p14:creationId xmlns:p14="http://schemas.microsoft.com/office/powerpoint/2010/main" val="30003743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40F4C8B-3B7A-9048-A2BA-2CE5F1A3400A}"/>
              </a:ext>
            </a:extLst>
          </p:cNvPr>
          <p:cNvPicPr>
            <a:picLocks noChangeAspect="1"/>
          </p:cNvPicPr>
          <p:nvPr/>
        </p:nvPicPr>
        <p:blipFill>
          <a:blip r:embed="rId2"/>
          <a:stretch>
            <a:fillRect/>
          </a:stretch>
        </p:blipFill>
        <p:spPr>
          <a:xfrm>
            <a:off x="783246" y="1221948"/>
            <a:ext cx="10930987" cy="4414103"/>
          </a:xfrm>
          <a:prstGeom prst="rect">
            <a:avLst/>
          </a:prstGeom>
        </p:spPr>
      </p:pic>
    </p:spTree>
    <p:extLst>
      <p:ext uri="{BB962C8B-B14F-4D97-AF65-F5344CB8AC3E}">
        <p14:creationId xmlns:p14="http://schemas.microsoft.com/office/powerpoint/2010/main" val="4270646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18774-51FB-8F46-B753-18E3C0702A5F}"/>
              </a:ext>
            </a:extLst>
          </p:cNvPr>
          <p:cNvSpPr>
            <a:spLocks noGrp="1"/>
          </p:cNvSpPr>
          <p:nvPr>
            <p:ph type="title"/>
          </p:nvPr>
        </p:nvSpPr>
        <p:spPr/>
        <p:txBody>
          <a:bodyPr/>
          <a:lstStyle/>
          <a:p>
            <a:r>
              <a:rPr lang="en-TR" dirty="0"/>
              <a:t>Overview</a:t>
            </a:r>
          </a:p>
        </p:txBody>
      </p:sp>
      <p:sp>
        <p:nvSpPr>
          <p:cNvPr id="5" name="TextBox 4">
            <a:extLst>
              <a:ext uri="{FF2B5EF4-FFF2-40B4-BE49-F238E27FC236}">
                <a16:creationId xmlns:a16="http://schemas.microsoft.com/office/drawing/2014/main" id="{061CADF6-DADE-2344-9159-A43762B0C053}"/>
              </a:ext>
            </a:extLst>
          </p:cNvPr>
          <p:cNvSpPr txBox="1"/>
          <p:nvPr/>
        </p:nvSpPr>
        <p:spPr>
          <a:xfrm>
            <a:off x="543697" y="2619632"/>
            <a:ext cx="11139588" cy="4744760"/>
          </a:xfrm>
          <a:prstGeom prst="rect">
            <a:avLst/>
          </a:prstGeom>
          <a:noFill/>
        </p:spPr>
        <p:txBody>
          <a:bodyPr wrap="none" rtlCol="0">
            <a:spAutoFit/>
          </a:bodyPr>
          <a:lstStyle/>
          <a:p>
            <a:pPr marL="285750" indent="-285750">
              <a:lnSpc>
                <a:spcPct val="200000"/>
              </a:lnSpc>
              <a:buFont typeface="Wingdings" pitchFamily="2" charset="2"/>
              <a:buChar char="q"/>
            </a:pPr>
            <a:r>
              <a:rPr lang="en-TR" dirty="0"/>
              <a:t>Rest = </a:t>
            </a:r>
            <a:r>
              <a:rPr lang="en-TR" sz="2500" dirty="0"/>
              <a:t>RE</a:t>
            </a:r>
            <a:r>
              <a:rPr lang="en-TR" dirty="0"/>
              <a:t>presentational  </a:t>
            </a:r>
            <a:r>
              <a:rPr lang="en-TR" sz="2500" dirty="0"/>
              <a:t>S</a:t>
            </a:r>
            <a:r>
              <a:rPr lang="en-TR" dirty="0"/>
              <a:t>tate </a:t>
            </a:r>
            <a:r>
              <a:rPr lang="en-TR" sz="2800" dirty="0"/>
              <a:t>T</a:t>
            </a:r>
            <a:r>
              <a:rPr lang="en-TR" dirty="0"/>
              <a:t>ransfer</a:t>
            </a:r>
          </a:p>
          <a:p>
            <a:pPr marL="285750" indent="-285750">
              <a:lnSpc>
                <a:spcPct val="200000"/>
              </a:lnSpc>
              <a:buFont typeface="Wingdings" pitchFamily="2" charset="2"/>
              <a:buChar char="q"/>
            </a:pPr>
            <a:r>
              <a:rPr lang="en-TR" dirty="0"/>
              <a:t>REST </a:t>
            </a:r>
            <a:r>
              <a:rPr lang="en-US" dirty="0"/>
              <a:t>is a kind of data transfer method which created on service oriented architecture</a:t>
            </a:r>
          </a:p>
          <a:p>
            <a:pPr marL="285750" indent="-285750">
              <a:lnSpc>
                <a:spcPct val="200000"/>
              </a:lnSpc>
              <a:buFont typeface="Wingdings" pitchFamily="2" charset="2"/>
              <a:buChar char="q"/>
            </a:pPr>
            <a:r>
              <a:rPr lang="en-US" dirty="0"/>
              <a:t>Works on HTTP</a:t>
            </a:r>
          </a:p>
          <a:p>
            <a:pPr marL="285750" indent="-285750">
              <a:lnSpc>
                <a:spcPct val="200000"/>
              </a:lnSpc>
              <a:buFont typeface="Wingdings" pitchFamily="2" charset="2"/>
              <a:buChar char="q"/>
            </a:pPr>
            <a:r>
              <a:rPr lang="en-US" dirty="0"/>
              <a:t>Simpler than SOAP and it is faster because it requests and responses data with minimal content.</a:t>
            </a:r>
          </a:p>
          <a:p>
            <a:pPr marL="285750" indent="-285750">
              <a:lnSpc>
                <a:spcPct val="200000"/>
              </a:lnSpc>
              <a:buFont typeface="Wingdings" pitchFamily="2" charset="2"/>
              <a:buChar char="q"/>
            </a:pPr>
            <a:r>
              <a:rPr lang="en-US" dirty="0"/>
              <a:t>Web services written in accordance with REST standards are called RESTful services.</a:t>
            </a:r>
            <a:endParaRPr lang="en-TR" dirty="0"/>
          </a:p>
          <a:p>
            <a:pPr marL="285750" indent="-285750">
              <a:lnSpc>
                <a:spcPct val="200000"/>
              </a:lnSpc>
              <a:buFont typeface="Wingdings" pitchFamily="2" charset="2"/>
              <a:buChar char="q"/>
            </a:pPr>
            <a:endParaRPr lang="en-TR" dirty="0"/>
          </a:p>
          <a:p>
            <a:pPr marL="285750" indent="-285750">
              <a:lnSpc>
                <a:spcPct val="200000"/>
              </a:lnSpc>
              <a:buFont typeface="Wingdings" pitchFamily="2" charset="2"/>
              <a:buChar char="q"/>
            </a:pPr>
            <a:endParaRPr lang="en-TR" dirty="0"/>
          </a:p>
          <a:p>
            <a:pPr marL="285750" indent="-285750">
              <a:lnSpc>
                <a:spcPct val="200000"/>
              </a:lnSpc>
              <a:buFont typeface="Wingdings" pitchFamily="2" charset="2"/>
              <a:buChar char="q"/>
            </a:pPr>
            <a:endParaRPr lang="en-TR" dirty="0"/>
          </a:p>
        </p:txBody>
      </p:sp>
    </p:spTree>
    <p:extLst>
      <p:ext uri="{BB962C8B-B14F-4D97-AF65-F5344CB8AC3E}">
        <p14:creationId xmlns:p14="http://schemas.microsoft.com/office/powerpoint/2010/main" val="32200546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F2977D3-EE73-CA4D-B7FA-AF57539435DA}"/>
              </a:ext>
            </a:extLst>
          </p:cNvPr>
          <p:cNvPicPr>
            <a:picLocks noChangeAspect="1"/>
          </p:cNvPicPr>
          <p:nvPr/>
        </p:nvPicPr>
        <p:blipFill>
          <a:blip r:embed="rId2"/>
          <a:stretch>
            <a:fillRect/>
          </a:stretch>
        </p:blipFill>
        <p:spPr>
          <a:xfrm>
            <a:off x="750627" y="422227"/>
            <a:ext cx="10235821" cy="5757649"/>
          </a:xfrm>
          <a:prstGeom prst="rect">
            <a:avLst/>
          </a:prstGeom>
        </p:spPr>
      </p:pic>
    </p:spTree>
    <p:extLst>
      <p:ext uri="{BB962C8B-B14F-4D97-AF65-F5344CB8AC3E}">
        <p14:creationId xmlns:p14="http://schemas.microsoft.com/office/powerpoint/2010/main" val="21126916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261C2F-BEA9-EE4A-8053-C506258EC430}"/>
              </a:ext>
            </a:extLst>
          </p:cNvPr>
          <p:cNvPicPr>
            <a:picLocks noChangeAspect="1"/>
          </p:cNvPicPr>
          <p:nvPr/>
        </p:nvPicPr>
        <p:blipFill>
          <a:blip r:embed="rId3"/>
          <a:stretch>
            <a:fillRect/>
          </a:stretch>
        </p:blipFill>
        <p:spPr>
          <a:xfrm>
            <a:off x="1080704" y="634763"/>
            <a:ext cx="10030591" cy="5588473"/>
          </a:xfrm>
          <a:prstGeom prst="rect">
            <a:avLst/>
          </a:prstGeom>
        </p:spPr>
      </p:pic>
    </p:spTree>
    <p:extLst>
      <p:ext uri="{BB962C8B-B14F-4D97-AF65-F5344CB8AC3E}">
        <p14:creationId xmlns:p14="http://schemas.microsoft.com/office/powerpoint/2010/main" val="31451041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684F8D-D3B7-1D46-BC60-AFCB386A2938}"/>
              </a:ext>
            </a:extLst>
          </p:cNvPr>
          <p:cNvPicPr>
            <a:picLocks noChangeAspect="1"/>
          </p:cNvPicPr>
          <p:nvPr/>
        </p:nvPicPr>
        <p:blipFill>
          <a:blip r:embed="rId2"/>
          <a:stretch>
            <a:fillRect/>
          </a:stretch>
        </p:blipFill>
        <p:spPr>
          <a:xfrm>
            <a:off x="1188397" y="708786"/>
            <a:ext cx="9815205" cy="5440428"/>
          </a:xfrm>
          <a:prstGeom prst="rect">
            <a:avLst/>
          </a:prstGeom>
        </p:spPr>
      </p:pic>
    </p:spTree>
    <p:extLst>
      <p:ext uri="{BB962C8B-B14F-4D97-AF65-F5344CB8AC3E}">
        <p14:creationId xmlns:p14="http://schemas.microsoft.com/office/powerpoint/2010/main" val="14591579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25493EB-8955-7D40-B270-A2749C076CF7}"/>
              </a:ext>
            </a:extLst>
          </p:cNvPr>
          <p:cNvPicPr>
            <a:picLocks noChangeAspect="1"/>
          </p:cNvPicPr>
          <p:nvPr/>
        </p:nvPicPr>
        <p:blipFill>
          <a:blip r:embed="rId2"/>
          <a:stretch>
            <a:fillRect/>
          </a:stretch>
        </p:blipFill>
        <p:spPr>
          <a:xfrm>
            <a:off x="1406762" y="816425"/>
            <a:ext cx="9378475" cy="5225150"/>
          </a:xfrm>
          <a:prstGeom prst="rect">
            <a:avLst/>
          </a:prstGeom>
        </p:spPr>
      </p:pic>
    </p:spTree>
    <p:extLst>
      <p:ext uri="{BB962C8B-B14F-4D97-AF65-F5344CB8AC3E}">
        <p14:creationId xmlns:p14="http://schemas.microsoft.com/office/powerpoint/2010/main" val="19949910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D5D997-58DD-5349-A6A8-4789219C6BF7}"/>
              </a:ext>
            </a:extLst>
          </p:cNvPr>
          <p:cNvPicPr>
            <a:picLocks noChangeAspect="1"/>
          </p:cNvPicPr>
          <p:nvPr/>
        </p:nvPicPr>
        <p:blipFill>
          <a:blip r:embed="rId3"/>
          <a:stretch>
            <a:fillRect/>
          </a:stretch>
        </p:blipFill>
        <p:spPr>
          <a:xfrm>
            <a:off x="1646564" y="1337765"/>
            <a:ext cx="8898872" cy="4182470"/>
          </a:xfrm>
          <a:prstGeom prst="rect">
            <a:avLst/>
          </a:prstGeom>
        </p:spPr>
      </p:pic>
    </p:spTree>
    <p:extLst>
      <p:ext uri="{BB962C8B-B14F-4D97-AF65-F5344CB8AC3E}">
        <p14:creationId xmlns:p14="http://schemas.microsoft.com/office/powerpoint/2010/main" val="1701015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0AAC72F-4C5B-6546-AFDA-B078E51A6E9C}"/>
              </a:ext>
            </a:extLst>
          </p:cNvPr>
          <p:cNvSpPr>
            <a:spLocks noGrp="1"/>
          </p:cNvSpPr>
          <p:nvPr>
            <p:ph type="body" idx="1"/>
          </p:nvPr>
        </p:nvSpPr>
        <p:spPr/>
        <p:txBody>
          <a:bodyPr/>
          <a:lstStyle/>
          <a:p>
            <a:r>
              <a:rPr lang="en-US" dirty="0"/>
              <a:t>A Node.js web service framework optimized for building semantically correct RESTful web services ready for production use at scale. </a:t>
            </a:r>
            <a:r>
              <a:rPr lang="en-US" dirty="0" err="1"/>
              <a:t>restify</a:t>
            </a:r>
            <a:r>
              <a:rPr lang="en-US" dirty="0"/>
              <a:t> optimizes for introspection and performance, and is used in some of the largest Node.js deployments on Earth.</a:t>
            </a:r>
          </a:p>
          <a:p>
            <a:br>
              <a:rPr lang="en-US" dirty="0"/>
            </a:br>
            <a:endParaRPr lang="en-TR" dirty="0"/>
          </a:p>
        </p:txBody>
      </p:sp>
      <p:pic>
        <p:nvPicPr>
          <p:cNvPr id="4" name="Picture 3">
            <a:extLst>
              <a:ext uri="{FF2B5EF4-FFF2-40B4-BE49-F238E27FC236}">
                <a16:creationId xmlns:a16="http://schemas.microsoft.com/office/drawing/2014/main" id="{CD03366E-06B1-A043-8A46-964076F0AC7B}"/>
              </a:ext>
            </a:extLst>
          </p:cNvPr>
          <p:cNvPicPr>
            <a:picLocks noChangeAspect="1"/>
          </p:cNvPicPr>
          <p:nvPr/>
        </p:nvPicPr>
        <p:blipFill>
          <a:blip r:embed="rId3"/>
          <a:stretch>
            <a:fillRect/>
          </a:stretch>
        </p:blipFill>
        <p:spPr>
          <a:xfrm>
            <a:off x="4127706" y="376451"/>
            <a:ext cx="3926006" cy="3926006"/>
          </a:xfrm>
          <a:prstGeom prst="rect">
            <a:avLst/>
          </a:prstGeom>
        </p:spPr>
      </p:pic>
    </p:spTree>
    <p:extLst>
      <p:ext uri="{BB962C8B-B14F-4D97-AF65-F5344CB8AC3E}">
        <p14:creationId xmlns:p14="http://schemas.microsoft.com/office/powerpoint/2010/main" val="37215919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8CC3AD6-6B38-7A4C-A168-1DA3F4F25473}"/>
              </a:ext>
            </a:extLst>
          </p:cNvPr>
          <p:cNvSpPr>
            <a:spLocks noGrp="1"/>
          </p:cNvSpPr>
          <p:nvPr>
            <p:ph type="subTitle" idx="1"/>
          </p:nvPr>
        </p:nvSpPr>
        <p:spPr/>
        <p:txBody>
          <a:bodyPr>
            <a:noAutofit/>
          </a:bodyPr>
          <a:lstStyle/>
          <a:p>
            <a:r>
              <a:rPr lang="en-US" u="sng" dirty="0">
                <a:hlinkClick r:id="rId3"/>
              </a:rPr>
              <a:t>Fastify</a:t>
            </a:r>
            <a:r>
              <a:rPr lang="en-US" dirty="0"/>
              <a:t> is an open-source Node.js web framework that remains focused on providing excellent developer experience, minimal performance overhead, and a flexible plugin architecture.</a:t>
            </a:r>
            <a:endParaRPr lang="en-TR" dirty="0"/>
          </a:p>
        </p:txBody>
      </p:sp>
      <p:pic>
        <p:nvPicPr>
          <p:cNvPr id="4" name="Picture 3">
            <a:extLst>
              <a:ext uri="{FF2B5EF4-FFF2-40B4-BE49-F238E27FC236}">
                <a16:creationId xmlns:a16="http://schemas.microsoft.com/office/drawing/2014/main" id="{924934CC-8B1D-734A-B2C2-B4897E3932F4}"/>
              </a:ext>
            </a:extLst>
          </p:cNvPr>
          <p:cNvPicPr>
            <a:picLocks noChangeAspect="1"/>
          </p:cNvPicPr>
          <p:nvPr/>
        </p:nvPicPr>
        <p:blipFill>
          <a:blip r:embed="rId4"/>
          <a:stretch>
            <a:fillRect/>
          </a:stretch>
        </p:blipFill>
        <p:spPr>
          <a:xfrm>
            <a:off x="1233464" y="1462065"/>
            <a:ext cx="7423765" cy="2281261"/>
          </a:xfrm>
          <a:prstGeom prst="rect">
            <a:avLst/>
          </a:prstGeom>
        </p:spPr>
      </p:pic>
    </p:spTree>
    <p:extLst>
      <p:ext uri="{BB962C8B-B14F-4D97-AF65-F5344CB8AC3E}">
        <p14:creationId xmlns:p14="http://schemas.microsoft.com/office/powerpoint/2010/main" val="16500870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6">
            <a:extLst>
              <a:ext uri="{FF2B5EF4-FFF2-40B4-BE49-F238E27FC236}">
                <a16:creationId xmlns:a16="http://schemas.microsoft.com/office/drawing/2014/main" id="{6F2862F2-50D1-554D-ADA5-83A3BAA200EC}"/>
              </a:ext>
            </a:extLst>
          </p:cNvPr>
          <p:cNvSpPr txBox="1">
            <a:spLocks/>
          </p:cNvSpPr>
          <p:nvPr/>
        </p:nvSpPr>
        <p:spPr>
          <a:xfrm>
            <a:off x="651753" y="2222287"/>
            <a:ext cx="9922213" cy="3636511"/>
          </a:xfrm>
          <a:prstGeom prst="rect">
            <a:avLst/>
          </a:prstGeom>
        </p:spPr>
        <p:txBody>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914400" lvl="2" indent="0" algn="ctr">
              <a:buFont typeface="Wingdings 2" charset="2"/>
              <a:buNone/>
            </a:pPr>
            <a:r>
              <a:rPr lang="en-TR" sz="6600" dirty="0">
                <a:solidFill>
                  <a:schemeClr val="accent1">
                    <a:lumMod val="60000"/>
                    <a:lumOff val="40000"/>
                  </a:schemeClr>
                </a:solidFill>
              </a:rPr>
              <a:t>&lt;</a:t>
            </a:r>
            <a:r>
              <a:rPr lang="en-TR" sz="9200" dirty="0">
                <a:solidFill>
                  <a:schemeClr val="accent4">
                    <a:lumMod val="75000"/>
                  </a:schemeClr>
                </a:solidFill>
              </a:rPr>
              <a:t>THANS</a:t>
            </a:r>
            <a:r>
              <a:rPr lang="en-TR" sz="6600" dirty="0">
                <a:solidFill>
                  <a:schemeClr val="accent1">
                    <a:lumMod val="60000"/>
                    <a:lumOff val="40000"/>
                  </a:schemeClr>
                </a:solidFill>
              </a:rPr>
              <a:t>&gt;</a:t>
            </a:r>
          </a:p>
        </p:txBody>
      </p:sp>
    </p:spTree>
    <p:extLst>
      <p:ext uri="{BB962C8B-B14F-4D97-AF65-F5344CB8AC3E}">
        <p14:creationId xmlns:p14="http://schemas.microsoft.com/office/powerpoint/2010/main" val="688450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889834C-AE6D-3C48-9760-20578FEC6D02}"/>
              </a:ext>
            </a:extLst>
          </p:cNvPr>
          <p:cNvPicPr>
            <a:picLocks noChangeAspect="1"/>
          </p:cNvPicPr>
          <p:nvPr/>
        </p:nvPicPr>
        <p:blipFill>
          <a:blip r:embed="rId3"/>
          <a:stretch>
            <a:fillRect/>
          </a:stretch>
        </p:blipFill>
        <p:spPr>
          <a:xfrm>
            <a:off x="3556000" y="1494481"/>
            <a:ext cx="5080000" cy="5080000"/>
          </a:xfrm>
          <a:prstGeom prst="rect">
            <a:avLst/>
          </a:prstGeom>
        </p:spPr>
      </p:pic>
      <p:sp>
        <p:nvSpPr>
          <p:cNvPr id="3" name="TextBox 2">
            <a:extLst>
              <a:ext uri="{FF2B5EF4-FFF2-40B4-BE49-F238E27FC236}">
                <a16:creationId xmlns:a16="http://schemas.microsoft.com/office/drawing/2014/main" id="{93E87CA6-5041-9A48-971D-EBAB373B0575}"/>
              </a:ext>
            </a:extLst>
          </p:cNvPr>
          <p:cNvSpPr txBox="1"/>
          <p:nvPr/>
        </p:nvSpPr>
        <p:spPr>
          <a:xfrm rot="19923603">
            <a:off x="3846427" y="1309815"/>
            <a:ext cx="1138453" cy="553998"/>
          </a:xfrm>
          <a:prstGeom prst="rect">
            <a:avLst/>
          </a:prstGeom>
          <a:noFill/>
        </p:spPr>
        <p:txBody>
          <a:bodyPr wrap="none" rtlCol="0">
            <a:spAutoFit/>
          </a:bodyPr>
          <a:lstStyle/>
          <a:p>
            <a:r>
              <a:rPr lang="en-TR" sz="3000" b="1" dirty="0">
                <a:solidFill>
                  <a:schemeClr val="accent1">
                    <a:lumMod val="60000"/>
                    <a:lumOff val="40000"/>
                  </a:schemeClr>
                </a:solidFill>
              </a:rPr>
              <a:t>Soap</a:t>
            </a:r>
          </a:p>
        </p:txBody>
      </p:sp>
      <p:sp>
        <p:nvSpPr>
          <p:cNvPr id="4" name="TextBox 3">
            <a:extLst>
              <a:ext uri="{FF2B5EF4-FFF2-40B4-BE49-F238E27FC236}">
                <a16:creationId xmlns:a16="http://schemas.microsoft.com/office/drawing/2014/main" id="{1818731F-5FD9-8643-B3FD-FA92CB9A5715}"/>
              </a:ext>
            </a:extLst>
          </p:cNvPr>
          <p:cNvSpPr txBox="1"/>
          <p:nvPr/>
        </p:nvSpPr>
        <p:spPr>
          <a:xfrm rot="1687784">
            <a:off x="7298614" y="1359516"/>
            <a:ext cx="939681" cy="553998"/>
          </a:xfrm>
          <a:prstGeom prst="rect">
            <a:avLst/>
          </a:prstGeom>
          <a:noFill/>
        </p:spPr>
        <p:txBody>
          <a:bodyPr wrap="none" rtlCol="0">
            <a:spAutoFit/>
          </a:bodyPr>
          <a:lstStyle/>
          <a:p>
            <a:r>
              <a:rPr lang="en-TR" sz="3000" b="1" dirty="0">
                <a:solidFill>
                  <a:schemeClr val="accent1">
                    <a:lumMod val="60000"/>
                    <a:lumOff val="40000"/>
                  </a:schemeClr>
                </a:solidFill>
              </a:rPr>
              <a:t>Rest</a:t>
            </a:r>
          </a:p>
        </p:txBody>
      </p:sp>
    </p:spTree>
    <p:extLst>
      <p:ext uri="{BB962C8B-B14F-4D97-AF65-F5344CB8AC3E}">
        <p14:creationId xmlns:p14="http://schemas.microsoft.com/office/powerpoint/2010/main" val="3927578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FB906-CE52-9E44-833F-89C61C2B2996}"/>
              </a:ext>
            </a:extLst>
          </p:cNvPr>
          <p:cNvSpPr>
            <a:spLocks noGrp="1"/>
          </p:cNvSpPr>
          <p:nvPr>
            <p:ph type="title"/>
          </p:nvPr>
        </p:nvSpPr>
        <p:spPr/>
        <p:txBody>
          <a:bodyPr/>
          <a:lstStyle/>
          <a:p>
            <a:r>
              <a:rPr lang="en-TR" dirty="0"/>
              <a:t>Soap vs Rest</a:t>
            </a:r>
          </a:p>
        </p:txBody>
      </p:sp>
      <p:sp>
        <p:nvSpPr>
          <p:cNvPr id="3" name="Content Placeholder 2">
            <a:extLst>
              <a:ext uri="{FF2B5EF4-FFF2-40B4-BE49-F238E27FC236}">
                <a16:creationId xmlns:a16="http://schemas.microsoft.com/office/drawing/2014/main" id="{0D4F6A0E-773F-F04D-8406-58AF65AD0B88}"/>
              </a:ext>
            </a:extLst>
          </p:cNvPr>
          <p:cNvSpPr>
            <a:spLocks noGrp="1"/>
          </p:cNvSpPr>
          <p:nvPr>
            <p:ph sz="half" idx="1"/>
          </p:nvPr>
        </p:nvSpPr>
        <p:spPr>
          <a:ln>
            <a:solidFill>
              <a:schemeClr val="accent1"/>
            </a:solidFill>
          </a:ln>
        </p:spPr>
        <p:txBody>
          <a:bodyPr/>
          <a:lstStyle/>
          <a:p>
            <a:r>
              <a:rPr lang="en-US" b="1" dirty="0"/>
              <a:t>SOAP</a:t>
            </a:r>
            <a:r>
              <a:rPr lang="en-US" dirty="0"/>
              <a:t> is a protocol</a:t>
            </a:r>
            <a:endParaRPr lang="en-TR" dirty="0"/>
          </a:p>
        </p:txBody>
      </p:sp>
      <p:sp>
        <p:nvSpPr>
          <p:cNvPr id="4" name="Content Placeholder 3">
            <a:extLst>
              <a:ext uri="{FF2B5EF4-FFF2-40B4-BE49-F238E27FC236}">
                <a16:creationId xmlns:a16="http://schemas.microsoft.com/office/drawing/2014/main" id="{C99D7D29-36D0-6D49-A284-D0F24D57C0A2}"/>
              </a:ext>
            </a:extLst>
          </p:cNvPr>
          <p:cNvSpPr>
            <a:spLocks noGrp="1"/>
          </p:cNvSpPr>
          <p:nvPr>
            <p:ph sz="half" idx="2"/>
          </p:nvPr>
        </p:nvSpPr>
        <p:spPr>
          <a:ln>
            <a:solidFill>
              <a:schemeClr val="accent1"/>
            </a:solidFill>
          </a:ln>
        </p:spPr>
        <p:txBody>
          <a:bodyPr/>
          <a:lstStyle/>
          <a:p>
            <a:endParaRPr lang="en-US" b="1" dirty="0"/>
          </a:p>
          <a:p>
            <a:r>
              <a:rPr lang="en-US" b="1" dirty="0"/>
              <a:t>REST</a:t>
            </a:r>
            <a:r>
              <a:rPr lang="en-US" dirty="0"/>
              <a:t> is a set of rules.</a:t>
            </a:r>
            <a:endParaRPr lang="en-TR" dirty="0"/>
          </a:p>
          <a:p>
            <a:endParaRPr lang="en-TR" dirty="0"/>
          </a:p>
        </p:txBody>
      </p:sp>
    </p:spTree>
    <p:extLst>
      <p:ext uri="{BB962C8B-B14F-4D97-AF65-F5344CB8AC3E}">
        <p14:creationId xmlns:p14="http://schemas.microsoft.com/office/powerpoint/2010/main" val="3898424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FB906-CE52-9E44-833F-89C61C2B2996}"/>
              </a:ext>
            </a:extLst>
          </p:cNvPr>
          <p:cNvSpPr>
            <a:spLocks noGrp="1"/>
          </p:cNvSpPr>
          <p:nvPr>
            <p:ph type="title"/>
          </p:nvPr>
        </p:nvSpPr>
        <p:spPr/>
        <p:txBody>
          <a:bodyPr/>
          <a:lstStyle/>
          <a:p>
            <a:r>
              <a:rPr lang="en-TR" dirty="0"/>
              <a:t>Soap vs Rest</a:t>
            </a:r>
          </a:p>
        </p:txBody>
      </p:sp>
      <p:sp>
        <p:nvSpPr>
          <p:cNvPr id="3" name="Content Placeholder 2">
            <a:extLst>
              <a:ext uri="{FF2B5EF4-FFF2-40B4-BE49-F238E27FC236}">
                <a16:creationId xmlns:a16="http://schemas.microsoft.com/office/drawing/2014/main" id="{0D4F6A0E-773F-F04D-8406-58AF65AD0B88}"/>
              </a:ext>
            </a:extLst>
          </p:cNvPr>
          <p:cNvSpPr>
            <a:spLocks noGrp="1"/>
          </p:cNvSpPr>
          <p:nvPr>
            <p:ph sz="half" idx="1"/>
          </p:nvPr>
        </p:nvSpPr>
        <p:spPr>
          <a:ln>
            <a:solidFill>
              <a:schemeClr val="accent1"/>
            </a:solidFill>
          </a:ln>
        </p:spPr>
        <p:txBody>
          <a:bodyPr/>
          <a:lstStyle/>
          <a:p>
            <a:r>
              <a:rPr lang="en-US" b="1" dirty="0"/>
              <a:t>SOAP</a:t>
            </a:r>
            <a:r>
              <a:rPr lang="en-US" dirty="0"/>
              <a:t> supports XML data type</a:t>
            </a:r>
            <a:endParaRPr lang="en-TR" dirty="0"/>
          </a:p>
        </p:txBody>
      </p:sp>
      <p:sp>
        <p:nvSpPr>
          <p:cNvPr id="4" name="Content Placeholder 3">
            <a:extLst>
              <a:ext uri="{FF2B5EF4-FFF2-40B4-BE49-F238E27FC236}">
                <a16:creationId xmlns:a16="http://schemas.microsoft.com/office/drawing/2014/main" id="{C99D7D29-36D0-6D49-A284-D0F24D57C0A2}"/>
              </a:ext>
            </a:extLst>
          </p:cNvPr>
          <p:cNvSpPr>
            <a:spLocks noGrp="1"/>
          </p:cNvSpPr>
          <p:nvPr>
            <p:ph sz="half" idx="2"/>
          </p:nvPr>
        </p:nvSpPr>
        <p:spPr>
          <a:ln>
            <a:solidFill>
              <a:schemeClr val="accent1"/>
            </a:solidFill>
          </a:ln>
        </p:spPr>
        <p:txBody>
          <a:bodyPr/>
          <a:lstStyle/>
          <a:p>
            <a:endParaRPr lang="en-US" b="1" dirty="0"/>
          </a:p>
          <a:p>
            <a:r>
              <a:rPr lang="en-US" b="1" dirty="0"/>
              <a:t>REST</a:t>
            </a:r>
            <a:r>
              <a:rPr lang="en-US" dirty="0"/>
              <a:t> can be processed with the desired data type</a:t>
            </a:r>
            <a:endParaRPr lang="en-TR" dirty="0"/>
          </a:p>
          <a:p>
            <a:endParaRPr lang="en-TR" dirty="0"/>
          </a:p>
        </p:txBody>
      </p:sp>
    </p:spTree>
    <p:extLst>
      <p:ext uri="{BB962C8B-B14F-4D97-AF65-F5344CB8AC3E}">
        <p14:creationId xmlns:p14="http://schemas.microsoft.com/office/powerpoint/2010/main" val="2459287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FB906-CE52-9E44-833F-89C61C2B2996}"/>
              </a:ext>
            </a:extLst>
          </p:cNvPr>
          <p:cNvSpPr>
            <a:spLocks noGrp="1"/>
          </p:cNvSpPr>
          <p:nvPr>
            <p:ph type="title"/>
          </p:nvPr>
        </p:nvSpPr>
        <p:spPr/>
        <p:txBody>
          <a:bodyPr/>
          <a:lstStyle/>
          <a:p>
            <a:r>
              <a:rPr lang="en-TR" dirty="0"/>
              <a:t>Soap vs Rest</a:t>
            </a:r>
          </a:p>
        </p:txBody>
      </p:sp>
      <p:sp>
        <p:nvSpPr>
          <p:cNvPr id="3" name="Content Placeholder 2">
            <a:extLst>
              <a:ext uri="{FF2B5EF4-FFF2-40B4-BE49-F238E27FC236}">
                <a16:creationId xmlns:a16="http://schemas.microsoft.com/office/drawing/2014/main" id="{0D4F6A0E-773F-F04D-8406-58AF65AD0B88}"/>
              </a:ext>
            </a:extLst>
          </p:cNvPr>
          <p:cNvSpPr>
            <a:spLocks noGrp="1"/>
          </p:cNvSpPr>
          <p:nvPr>
            <p:ph sz="half" idx="1"/>
          </p:nvPr>
        </p:nvSpPr>
        <p:spPr>
          <a:ln>
            <a:solidFill>
              <a:schemeClr val="accent1"/>
            </a:solidFill>
          </a:ln>
        </p:spPr>
        <p:txBody>
          <a:bodyPr/>
          <a:lstStyle/>
          <a:p>
            <a:r>
              <a:rPr lang="en-US" dirty="0"/>
              <a:t>Need to define with </a:t>
            </a:r>
            <a:r>
              <a:rPr lang="en-US" b="1" dirty="0"/>
              <a:t>WSDL</a:t>
            </a:r>
            <a:r>
              <a:rPr lang="en-US" dirty="0"/>
              <a:t> for </a:t>
            </a:r>
            <a:r>
              <a:rPr lang="en-US" b="1" dirty="0"/>
              <a:t>SOAP</a:t>
            </a:r>
            <a:endParaRPr lang="en-TR" b="1" dirty="0"/>
          </a:p>
        </p:txBody>
      </p:sp>
      <p:sp>
        <p:nvSpPr>
          <p:cNvPr id="4" name="Content Placeholder 3">
            <a:extLst>
              <a:ext uri="{FF2B5EF4-FFF2-40B4-BE49-F238E27FC236}">
                <a16:creationId xmlns:a16="http://schemas.microsoft.com/office/drawing/2014/main" id="{C99D7D29-36D0-6D49-A284-D0F24D57C0A2}"/>
              </a:ext>
            </a:extLst>
          </p:cNvPr>
          <p:cNvSpPr>
            <a:spLocks noGrp="1"/>
          </p:cNvSpPr>
          <p:nvPr>
            <p:ph sz="half" idx="2"/>
          </p:nvPr>
        </p:nvSpPr>
        <p:spPr>
          <a:ln>
            <a:solidFill>
              <a:schemeClr val="accent1"/>
            </a:solidFill>
          </a:ln>
        </p:spPr>
        <p:txBody>
          <a:bodyPr/>
          <a:lstStyle/>
          <a:p>
            <a:endParaRPr lang="en-US" b="1" dirty="0"/>
          </a:p>
          <a:p>
            <a:r>
              <a:rPr lang="en-US" dirty="0"/>
              <a:t>There is no requirement for </a:t>
            </a:r>
            <a:r>
              <a:rPr lang="en-US" b="1" dirty="0"/>
              <a:t>REST</a:t>
            </a:r>
            <a:r>
              <a:rPr lang="en-US" dirty="0"/>
              <a:t>.</a:t>
            </a:r>
            <a:endParaRPr lang="en-TR" dirty="0"/>
          </a:p>
          <a:p>
            <a:endParaRPr lang="en-TR" dirty="0"/>
          </a:p>
        </p:txBody>
      </p:sp>
    </p:spTree>
    <p:extLst>
      <p:ext uri="{BB962C8B-B14F-4D97-AF65-F5344CB8AC3E}">
        <p14:creationId xmlns:p14="http://schemas.microsoft.com/office/powerpoint/2010/main" val="420637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E8A71-5B36-B24B-9D57-C0254261E6A0}"/>
              </a:ext>
            </a:extLst>
          </p:cNvPr>
          <p:cNvSpPr>
            <a:spLocks noGrp="1"/>
          </p:cNvSpPr>
          <p:nvPr>
            <p:ph type="title"/>
          </p:nvPr>
        </p:nvSpPr>
        <p:spPr>
          <a:xfrm>
            <a:off x="809999" y="447188"/>
            <a:ext cx="11171329" cy="970450"/>
          </a:xfrm>
        </p:spPr>
        <p:txBody>
          <a:bodyPr/>
          <a:lstStyle/>
          <a:p>
            <a:r>
              <a:rPr lang="en-TR" dirty="0"/>
              <a:t>* WSDL : </a:t>
            </a:r>
            <a:r>
              <a:rPr lang="en-US" dirty="0">
                <a:solidFill>
                  <a:schemeClr val="tx1"/>
                </a:solidFill>
              </a:rPr>
              <a:t>Web Services Description Language</a:t>
            </a:r>
            <a:endParaRPr lang="en-TR" dirty="0"/>
          </a:p>
        </p:txBody>
      </p:sp>
      <p:sp>
        <p:nvSpPr>
          <p:cNvPr id="4" name="TextBox 3">
            <a:extLst>
              <a:ext uri="{FF2B5EF4-FFF2-40B4-BE49-F238E27FC236}">
                <a16:creationId xmlns:a16="http://schemas.microsoft.com/office/drawing/2014/main" id="{F74622FE-3F66-E449-B97B-EA2FCECF854C}"/>
              </a:ext>
            </a:extLst>
          </p:cNvPr>
          <p:cNvSpPr txBox="1"/>
          <p:nvPr/>
        </p:nvSpPr>
        <p:spPr>
          <a:xfrm>
            <a:off x="605118" y="3012141"/>
            <a:ext cx="10246716" cy="2031325"/>
          </a:xfrm>
          <a:prstGeom prst="rect">
            <a:avLst/>
          </a:prstGeom>
          <a:noFill/>
        </p:spPr>
        <p:txBody>
          <a:bodyPr wrap="none" rtlCol="0">
            <a:spAutoFit/>
          </a:bodyPr>
          <a:lstStyle/>
          <a:p>
            <a:pPr marL="285750" indent="-285750">
              <a:buFont typeface="Arial" panose="020B0604020202020204" pitchFamily="34" charset="0"/>
              <a:buChar char="•"/>
            </a:pPr>
            <a:r>
              <a:rPr lang="en-US" dirty="0"/>
              <a:t>Types (Tipler): XML </a:t>
            </a:r>
            <a:r>
              <a:rPr lang="en-US" dirty="0" err="1"/>
              <a:t>standartlarına</a:t>
            </a:r>
            <a:r>
              <a:rPr lang="en-US" dirty="0"/>
              <a:t> </a:t>
            </a:r>
            <a:r>
              <a:rPr lang="en-US" dirty="0" err="1"/>
              <a:t>uygun</a:t>
            </a:r>
            <a:r>
              <a:rPr lang="en-US" dirty="0"/>
              <a:t> </a:t>
            </a:r>
            <a:r>
              <a:rPr lang="en-US" dirty="0" err="1"/>
              <a:t>olarak</a:t>
            </a:r>
            <a:r>
              <a:rPr lang="en-US" dirty="0"/>
              <a:t> </a:t>
            </a:r>
            <a:r>
              <a:rPr lang="en-US" dirty="0" err="1"/>
              <a:t>tanımlanmış</a:t>
            </a:r>
            <a:r>
              <a:rPr lang="en-US" dirty="0"/>
              <a:t> </a:t>
            </a:r>
            <a:r>
              <a:rPr lang="en-US" dirty="0" err="1"/>
              <a:t>veri</a:t>
            </a:r>
            <a:r>
              <a:rPr lang="en-US" dirty="0"/>
              <a:t> </a:t>
            </a:r>
            <a:r>
              <a:rPr lang="en-US" dirty="0" err="1"/>
              <a:t>tipleridir</a:t>
            </a:r>
            <a:r>
              <a:rPr lang="en-US" dirty="0"/>
              <a:t>.</a:t>
            </a:r>
          </a:p>
          <a:p>
            <a:pPr marL="285750" indent="-285750">
              <a:buFont typeface="Arial" panose="020B0604020202020204" pitchFamily="34" charset="0"/>
              <a:buChar char="•"/>
            </a:pPr>
            <a:r>
              <a:rPr lang="en-US" dirty="0"/>
              <a:t>Messages (</a:t>
            </a:r>
            <a:r>
              <a:rPr lang="en-US" dirty="0" err="1"/>
              <a:t>Mesajlar</a:t>
            </a:r>
            <a:r>
              <a:rPr lang="en-US" dirty="0"/>
              <a:t>): </a:t>
            </a:r>
            <a:r>
              <a:rPr lang="en-US" dirty="0" err="1"/>
              <a:t>İşlemin</a:t>
            </a:r>
            <a:r>
              <a:rPr lang="en-US" dirty="0"/>
              <a:t> </a:t>
            </a:r>
            <a:r>
              <a:rPr lang="en-US" dirty="0" err="1"/>
              <a:t>veri</a:t>
            </a:r>
            <a:r>
              <a:rPr lang="en-US" dirty="0"/>
              <a:t> </a:t>
            </a:r>
            <a:r>
              <a:rPr lang="en-US" dirty="0" err="1"/>
              <a:t>elemanlarını</a:t>
            </a:r>
            <a:r>
              <a:rPr lang="en-US" dirty="0"/>
              <a:t> </a:t>
            </a:r>
            <a:r>
              <a:rPr lang="en-US" dirty="0" err="1"/>
              <a:t>tanımlanmaktadır</a:t>
            </a:r>
            <a:r>
              <a:rPr lang="en-US" dirty="0"/>
              <a:t>.</a:t>
            </a:r>
          </a:p>
          <a:p>
            <a:pPr marL="285750" indent="-285750">
              <a:buFont typeface="Arial" panose="020B0604020202020204" pitchFamily="34" charset="0"/>
              <a:buChar char="•"/>
            </a:pPr>
            <a:r>
              <a:rPr lang="en-US" dirty="0" err="1"/>
              <a:t>PortType</a:t>
            </a:r>
            <a:r>
              <a:rPr lang="en-US" dirty="0"/>
              <a:t> (Port Tipi): Web </a:t>
            </a:r>
            <a:r>
              <a:rPr lang="en-US" dirty="0" err="1"/>
              <a:t>servislerindeki</a:t>
            </a:r>
            <a:r>
              <a:rPr lang="en-US" dirty="0"/>
              <a:t> </a:t>
            </a:r>
            <a:r>
              <a:rPr lang="en-US" dirty="0" err="1"/>
              <a:t>işlevleri</a:t>
            </a:r>
            <a:r>
              <a:rPr lang="en-US" dirty="0"/>
              <a:t> </a:t>
            </a:r>
            <a:r>
              <a:rPr lang="en-US" dirty="0" err="1"/>
              <a:t>açıklanmakta</a:t>
            </a:r>
            <a:r>
              <a:rPr lang="en-US" dirty="0"/>
              <a:t> </a:t>
            </a:r>
            <a:r>
              <a:rPr lang="en-US" dirty="0" err="1"/>
              <a:t>ve</a:t>
            </a:r>
            <a:r>
              <a:rPr lang="en-US" dirty="0"/>
              <a:t> </a:t>
            </a:r>
            <a:r>
              <a:rPr lang="en-US" dirty="0" err="1"/>
              <a:t>mesajların</a:t>
            </a:r>
            <a:r>
              <a:rPr lang="en-US" dirty="0"/>
              <a:t> </a:t>
            </a:r>
            <a:r>
              <a:rPr lang="en-US" dirty="0" err="1"/>
              <a:t>oluşturulması</a:t>
            </a:r>
            <a:r>
              <a:rPr lang="en-US" dirty="0"/>
              <a:t> </a:t>
            </a:r>
          </a:p>
          <a:p>
            <a:r>
              <a:rPr lang="en-US" dirty="0" err="1"/>
              <a:t>sağlanmaktadır</a:t>
            </a:r>
            <a:r>
              <a:rPr lang="en-US" dirty="0"/>
              <a:t>.</a:t>
            </a:r>
          </a:p>
          <a:p>
            <a:endParaRPr lang="en-US" dirty="0"/>
          </a:p>
          <a:p>
            <a:pPr marL="285750" indent="-285750">
              <a:buFont typeface="Arial" panose="020B0604020202020204" pitchFamily="34" charset="0"/>
              <a:buChar char="•"/>
            </a:pPr>
            <a:r>
              <a:rPr lang="en-US" dirty="0"/>
              <a:t>Binding (</a:t>
            </a:r>
            <a:r>
              <a:rPr lang="en-US" dirty="0" err="1"/>
              <a:t>Bağlama</a:t>
            </a:r>
            <a:r>
              <a:rPr lang="en-US" dirty="0"/>
              <a:t>): Her </a:t>
            </a:r>
            <a:r>
              <a:rPr lang="en-US" dirty="0" err="1"/>
              <a:t>bir</a:t>
            </a:r>
            <a:r>
              <a:rPr lang="en-US" dirty="0"/>
              <a:t> port </a:t>
            </a:r>
            <a:r>
              <a:rPr lang="en-US" dirty="0" err="1"/>
              <a:t>için</a:t>
            </a:r>
            <a:r>
              <a:rPr lang="en-US" dirty="0"/>
              <a:t> </a:t>
            </a:r>
            <a:r>
              <a:rPr lang="en-US" dirty="0" err="1"/>
              <a:t>mesajın</a:t>
            </a:r>
            <a:r>
              <a:rPr lang="en-US" dirty="0"/>
              <a:t> </a:t>
            </a:r>
            <a:r>
              <a:rPr lang="en-US" dirty="0" err="1"/>
              <a:t>formatı</a:t>
            </a:r>
            <a:r>
              <a:rPr lang="en-US" dirty="0"/>
              <a:t> </a:t>
            </a:r>
            <a:r>
              <a:rPr lang="en-US" dirty="0" err="1"/>
              <a:t>ve</a:t>
            </a:r>
            <a:r>
              <a:rPr lang="en-US" dirty="0"/>
              <a:t> </a:t>
            </a:r>
            <a:r>
              <a:rPr lang="en-US" dirty="0" err="1"/>
              <a:t>protokolleri</a:t>
            </a:r>
            <a:r>
              <a:rPr lang="en-US" dirty="0"/>
              <a:t> </a:t>
            </a:r>
            <a:r>
              <a:rPr lang="en-US" dirty="0" err="1"/>
              <a:t>tanımlanmaktadır</a:t>
            </a:r>
            <a:r>
              <a:rPr lang="en-US" dirty="0"/>
              <a:t>. </a:t>
            </a:r>
          </a:p>
          <a:p>
            <a:pPr marL="285750" indent="-285750">
              <a:buFont typeface="Arial" panose="020B0604020202020204" pitchFamily="34" charset="0"/>
              <a:buChar char="•"/>
            </a:pPr>
            <a:endParaRPr lang="en-TR" dirty="0"/>
          </a:p>
        </p:txBody>
      </p:sp>
      <p:sp>
        <p:nvSpPr>
          <p:cNvPr id="6" name="TextBox 5">
            <a:extLst>
              <a:ext uri="{FF2B5EF4-FFF2-40B4-BE49-F238E27FC236}">
                <a16:creationId xmlns:a16="http://schemas.microsoft.com/office/drawing/2014/main" id="{9CB2A414-0DAB-434D-BB44-8B5DCAA5CF17}"/>
              </a:ext>
            </a:extLst>
          </p:cNvPr>
          <p:cNvSpPr txBox="1"/>
          <p:nvPr/>
        </p:nvSpPr>
        <p:spPr>
          <a:xfrm>
            <a:off x="605118" y="5701553"/>
            <a:ext cx="8643972" cy="369332"/>
          </a:xfrm>
          <a:prstGeom prst="rect">
            <a:avLst/>
          </a:prstGeom>
          <a:noFill/>
        </p:spPr>
        <p:txBody>
          <a:bodyPr wrap="square" rtlCol="0">
            <a:spAutoFit/>
          </a:bodyPr>
          <a:lstStyle/>
          <a:p>
            <a:r>
              <a:rPr lang="en-US" dirty="0"/>
              <a:t>https://</a:t>
            </a:r>
            <a:r>
              <a:rPr lang="en-US" dirty="0" err="1"/>
              <a:t>gist.github.com</a:t>
            </a:r>
            <a:r>
              <a:rPr lang="en-US" dirty="0"/>
              <a:t>/</a:t>
            </a:r>
            <a:r>
              <a:rPr lang="en-US" dirty="0" err="1"/>
              <a:t>smyracula</a:t>
            </a:r>
            <a:r>
              <a:rPr lang="en-US" dirty="0"/>
              <a:t>/00c23673e889d67deb8446859296c130</a:t>
            </a:r>
            <a:endParaRPr lang="en-TR" dirty="0"/>
          </a:p>
        </p:txBody>
      </p:sp>
    </p:spTree>
    <p:extLst>
      <p:ext uri="{BB962C8B-B14F-4D97-AF65-F5344CB8AC3E}">
        <p14:creationId xmlns:p14="http://schemas.microsoft.com/office/powerpoint/2010/main" val="3569259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FB906-CE52-9E44-833F-89C61C2B2996}"/>
              </a:ext>
            </a:extLst>
          </p:cNvPr>
          <p:cNvSpPr>
            <a:spLocks noGrp="1"/>
          </p:cNvSpPr>
          <p:nvPr>
            <p:ph type="title"/>
          </p:nvPr>
        </p:nvSpPr>
        <p:spPr/>
        <p:txBody>
          <a:bodyPr/>
          <a:lstStyle/>
          <a:p>
            <a:r>
              <a:rPr lang="en-TR" dirty="0"/>
              <a:t>Soap vs Rest</a:t>
            </a:r>
          </a:p>
        </p:txBody>
      </p:sp>
      <p:sp>
        <p:nvSpPr>
          <p:cNvPr id="3" name="Content Placeholder 2">
            <a:extLst>
              <a:ext uri="{FF2B5EF4-FFF2-40B4-BE49-F238E27FC236}">
                <a16:creationId xmlns:a16="http://schemas.microsoft.com/office/drawing/2014/main" id="{0D4F6A0E-773F-F04D-8406-58AF65AD0B88}"/>
              </a:ext>
            </a:extLst>
          </p:cNvPr>
          <p:cNvSpPr>
            <a:spLocks noGrp="1"/>
          </p:cNvSpPr>
          <p:nvPr>
            <p:ph sz="half" idx="1"/>
          </p:nvPr>
        </p:nvSpPr>
        <p:spPr>
          <a:ln>
            <a:solidFill>
              <a:schemeClr val="accent1"/>
            </a:solidFill>
          </a:ln>
        </p:spPr>
        <p:txBody>
          <a:bodyPr/>
          <a:lstStyle/>
          <a:p>
            <a:endParaRPr lang="en-US" dirty="0"/>
          </a:p>
          <a:p>
            <a:r>
              <a:rPr lang="en-US" dirty="0"/>
              <a:t>Debugging tools may be required for </a:t>
            </a:r>
            <a:r>
              <a:rPr lang="en-US" b="1" dirty="0"/>
              <a:t>SOAP</a:t>
            </a:r>
            <a:r>
              <a:rPr lang="en-US" dirty="0"/>
              <a:t>.</a:t>
            </a:r>
            <a:endParaRPr lang="en-TR" b="1" dirty="0"/>
          </a:p>
        </p:txBody>
      </p:sp>
      <p:sp>
        <p:nvSpPr>
          <p:cNvPr id="4" name="Content Placeholder 3">
            <a:extLst>
              <a:ext uri="{FF2B5EF4-FFF2-40B4-BE49-F238E27FC236}">
                <a16:creationId xmlns:a16="http://schemas.microsoft.com/office/drawing/2014/main" id="{C99D7D29-36D0-6D49-A284-D0F24D57C0A2}"/>
              </a:ext>
            </a:extLst>
          </p:cNvPr>
          <p:cNvSpPr>
            <a:spLocks noGrp="1"/>
          </p:cNvSpPr>
          <p:nvPr>
            <p:ph sz="half" idx="2"/>
          </p:nvPr>
        </p:nvSpPr>
        <p:spPr>
          <a:ln>
            <a:solidFill>
              <a:schemeClr val="accent1"/>
            </a:solidFill>
          </a:ln>
        </p:spPr>
        <p:txBody>
          <a:bodyPr/>
          <a:lstStyle/>
          <a:p>
            <a:endParaRPr lang="en-US" b="1" dirty="0"/>
          </a:p>
          <a:p>
            <a:r>
              <a:rPr lang="en-US" dirty="0"/>
              <a:t>The testing and debugging phase is easier for </a:t>
            </a:r>
            <a:r>
              <a:rPr lang="en-US" b="1" dirty="0"/>
              <a:t>REST</a:t>
            </a:r>
            <a:endParaRPr lang="en-TR" b="1" dirty="0"/>
          </a:p>
        </p:txBody>
      </p:sp>
    </p:spTree>
    <p:extLst>
      <p:ext uri="{BB962C8B-B14F-4D97-AF65-F5344CB8AC3E}">
        <p14:creationId xmlns:p14="http://schemas.microsoft.com/office/powerpoint/2010/main" val="5642149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Quotable</Template>
  <TotalTime>3173</TotalTime>
  <Words>1818</Words>
  <Application>Microsoft Macintosh PowerPoint</Application>
  <PresentationFormat>Widescreen</PresentationFormat>
  <Paragraphs>176</Paragraphs>
  <Slides>37</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Century Gothic</vt:lpstr>
      <vt:lpstr>Wingdings</vt:lpstr>
      <vt:lpstr>Wingdings 2</vt:lpstr>
      <vt:lpstr>Quotable</vt:lpstr>
      <vt:lpstr>Rest &amp; Restful APIs and more… Restify to a faster Fastify </vt:lpstr>
      <vt:lpstr>PowerPoint Presentation</vt:lpstr>
      <vt:lpstr>Overview</vt:lpstr>
      <vt:lpstr>PowerPoint Presentation</vt:lpstr>
      <vt:lpstr>Soap vs Rest</vt:lpstr>
      <vt:lpstr>Soap vs Rest</vt:lpstr>
      <vt:lpstr>Soap vs Rest</vt:lpstr>
      <vt:lpstr>* WSDL : Web Services Description Language</vt:lpstr>
      <vt:lpstr>Soap vs Rest</vt:lpstr>
      <vt:lpstr>Soap vs Rest</vt:lpstr>
      <vt:lpstr>Restful Response Types</vt:lpstr>
      <vt:lpstr>PowerPoint Presentation</vt:lpstr>
      <vt:lpstr>PowerPoint Presentation</vt:lpstr>
      <vt:lpstr>PowerPoint Presentation</vt:lpstr>
      <vt:lpstr>GET</vt:lpstr>
      <vt:lpstr>PowerPoint Presentation</vt:lpstr>
      <vt:lpstr>POST</vt:lpstr>
      <vt:lpstr>PowerPoint Presentation</vt:lpstr>
      <vt:lpstr>PUT</vt:lpstr>
      <vt:lpstr>DELETE</vt:lpstr>
      <vt:lpstr>Others</vt:lpstr>
      <vt:lpstr>Restful’s Constraints : Client-Server Architecture</vt:lpstr>
      <vt:lpstr>Restful’s Constraints : Stateless</vt:lpstr>
      <vt:lpstr>Restful’s Constraints : Stateless</vt:lpstr>
      <vt:lpstr>Restful’s Constraints : Cacheable</vt:lpstr>
      <vt:lpstr>Restful’s Constraints : Uniform Interface</vt:lpstr>
      <vt:lpstr>Restful’s Constraints : Layered System</vt:lpstr>
      <vt:lpstr>Restful’s Constraints : Code on Demand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 &amp; Restful APIs and more… Restify to a faster Fastify </dc:title>
  <dc:creator>Microsoft Office User</dc:creator>
  <cp:lastModifiedBy>Microsoft Office User</cp:lastModifiedBy>
  <cp:revision>20</cp:revision>
  <cp:lastPrinted>2020-07-24T10:52:27Z</cp:lastPrinted>
  <dcterms:created xsi:type="dcterms:W3CDTF">2020-07-22T08:06:11Z</dcterms:created>
  <dcterms:modified xsi:type="dcterms:W3CDTF">2020-07-24T13:12:28Z</dcterms:modified>
</cp:coreProperties>
</file>